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 id="2147483652" r:id="rId4"/>
    <p:sldMasterId id="2147483655" r:id="rId5"/>
    <p:sldMasterId id="2147483658" r:id="rId6"/>
    <p:sldMasterId id="2147483660" r:id="rId7"/>
  </p:sldMasterIdLst>
  <p:notesMasterIdLst>
    <p:notesMasterId r:id="rId50"/>
  </p:notesMasterIdLst>
  <p:handoutMasterIdLst>
    <p:handoutMasterId r:id="rId51"/>
  </p:handoutMasterIdLst>
  <p:sldIdLst>
    <p:sldId id="339" r:id="rId8"/>
    <p:sldId id="382" r:id="rId9"/>
    <p:sldId id="340" r:id="rId10"/>
    <p:sldId id="344" r:id="rId11"/>
    <p:sldId id="384" r:id="rId12"/>
    <p:sldId id="385" r:id="rId13"/>
    <p:sldId id="388" r:id="rId14"/>
    <p:sldId id="389" r:id="rId15"/>
    <p:sldId id="390" r:id="rId16"/>
    <p:sldId id="427" r:id="rId17"/>
    <p:sldId id="391" r:id="rId18"/>
    <p:sldId id="392" r:id="rId19"/>
    <p:sldId id="394" r:id="rId20"/>
    <p:sldId id="396" r:id="rId21"/>
    <p:sldId id="397" r:id="rId22"/>
    <p:sldId id="398" r:id="rId23"/>
    <p:sldId id="399" r:id="rId24"/>
    <p:sldId id="412" r:id="rId25"/>
    <p:sldId id="413" r:id="rId26"/>
    <p:sldId id="414" r:id="rId27"/>
    <p:sldId id="416" r:id="rId28"/>
    <p:sldId id="417" r:id="rId29"/>
    <p:sldId id="418" r:id="rId30"/>
    <p:sldId id="419" r:id="rId31"/>
    <p:sldId id="401" r:id="rId32"/>
    <p:sldId id="402" r:id="rId33"/>
    <p:sldId id="403" r:id="rId34"/>
    <p:sldId id="404" r:id="rId35"/>
    <p:sldId id="405" r:id="rId36"/>
    <p:sldId id="420" r:id="rId37"/>
    <p:sldId id="428" r:id="rId38"/>
    <p:sldId id="406" r:id="rId39"/>
    <p:sldId id="408" r:id="rId40"/>
    <p:sldId id="409" r:id="rId41"/>
    <p:sldId id="410" r:id="rId42"/>
    <p:sldId id="421" r:id="rId43"/>
    <p:sldId id="422" r:id="rId44"/>
    <p:sldId id="423" r:id="rId45"/>
    <p:sldId id="424" r:id="rId46"/>
    <p:sldId id="425" r:id="rId47"/>
    <p:sldId id="426" r:id="rId48"/>
    <p:sldId id="380" r:id="rId49"/>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7CD3"/>
    <a:srgbClr val="EFF5FF"/>
    <a:srgbClr val="EEABA4"/>
    <a:srgbClr val="E57E73"/>
    <a:srgbClr val="0E2539"/>
    <a:srgbClr val="1AA3AA"/>
    <a:srgbClr val="3498DB"/>
    <a:srgbClr val="1F74AD"/>
    <a:srgbClr val="4992EB"/>
    <a:srgbClr val="6299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 Type="http://schemas.openxmlformats.org/officeDocument/2006/relationships/slide" Target="slides/slide1.xml"/><Relationship Id="rId7" Type="http://schemas.openxmlformats.org/officeDocument/2006/relationships/slideMaster" Target="slideMasters/slideMaster6.xml"/><Relationship Id="rId6" Type="http://schemas.openxmlformats.org/officeDocument/2006/relationships/slideMaster" Target="slideMasters/slideMaster5.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handoutMaster" Target="handoutMasters/handoutMaster1.xml"/><Relationship Id="rId50" Type="http://schemas.openxmlformats.org/officeDocument/2006/relationships/notesMaster" Target="notesMasters/notesMaster1.xml"/><Relationship Id="rId5" Type="http://schemas.openxmlformats.org/officeDocument/2006/relationships/slideMaster" Target="slideMasters/slideMaster4.xml"/><Relationship Id="rId49" Type="http://schemas.openxmlformats.org/officeDocument/2006/relationships/slide" Target="slides/slide42.xml"/><Relationship Id="rId48" Type="http://schemas.openxmlformats.org/officeDocument/2006/relationships/slide" Target="slides/slide41.xml"/><Relationship Id="rId47" Type="http://schemas.openxmlformats.org/officeDocument/2006/relationships/slide" Target="slides/slide40.xml"/><Relationship Id="rId46" Type="http://schemas.openxmlformats.org/officeDocument/2006/relationships/slide" Target="slides/slide39.xml"/><Relationship Id="rId45" Type="http://schemas.openxmlformats.org/officeDocument/2006/relationships/slide" Target="slides/slide38.xml"/><Relationship Id="rId44" Type="http://schemas.openxmlformats.org/officeDocument/2006/relationships/slide" Target="slides/slide37.xml"/><Relationship Id="rId43" Type="http://schemas.openxmlformats.org/officeDocument/2006/relationships/slide" Target="slides/slide36.xml"/><Relationship Id="rId42" Type="http://schemas.openxmlformats.org/officeDocument/2006/relationships/slide" Target="slides/slide35.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image" Target="../media/image1.png"/><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5" Type="http://schemas.openxmlformats.org/officeDocument/2006/relationships/theme" Target="../theme/theme3.xml"/><Relationship Id="rId4" Type="http://schemas.openxmlformats.org/officeDocument/2006/relationships/image" Target="../media/image3.png"/><Relationship Id="rId3" Type="http://schemas.openxmlformats.org/officeDocument/2006/relationships/image" Target="../media/image1.png"/><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4" Type="http://schemas.openxmlformats.org/officeDocument/2006/relationships/theme" Target="../theme/theme4.xml"/><Relationship Id="rId3" Type="http://schemas.openxmlformats.org/officeDocument/2006/relationships/image" Target="../media/image1.png"/><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image" Target="../media/image1.png"/><Relationship Id="rId1" Type="http://schemas.openxmlformats.org/officeDocument/2006/relationships/slideLayout" Target="../slideLayouts/slideLayout7.xml"/></Relationships>
</file>

<file path=ppt/slideMasters/_rels/slideMaster6.xml.rels><?xml version="1.0" encoding="UTF-8" standalone="yes"?>
<Relationships xmlns="http://schemas.openxmlformats.org/package/2006/relationships"><Relationship Id="rId4" Type="http://schemas.openxmlformats.org/officeDocument/2006/relationships/theme" Target="../theme/theme6.xml"/><Relationship Id="rId3" Type="http://schemas.openxmlformats.org/officeDocument/2006/relationships/image" Target="../media/image1.png"/><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
        <p:nvSpPr>
          <p:cNvPr id="7" name="矩形 6"/>
          <p:cNvSpPr/>
          <p:nvPr userDrawn="1"/>
        </p:nvSpPr>
        <p:spPr>
          <a:xfrm>
            <a:off x="234950" y="227330"/>
            <a:ext cx="11722735" cy="640334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pic>
        <p:nvPicPr>
          <p:cNvPr id="10" name="图片 9" descr="飞瑞敖长图标-FRO-白色描边"/>
          <p:cNvPicPr>
            <a:picLocks noChangeAspect="1"/>
          </p:cNvPicPr>
          <p:nvPr userDrawn="1"/>
        </p:nvPicPr>
        <p:blipFill>
          <a:blip r:embed="rId2"/>
          <a:stretch>
            <a:fillRect/>
          </a:stretch>
        </p:blipFill>
        <p:spPr>
          <a:xfrm>
            <a:off x="9505950" y="6630670"/>
            <a:ext cx="2416175" cy="225425"/>
          </a:xfrm>
          <a:prstGeom prst="rect">
            <a:avLst/>
          </a:prstGeom>
        </p:spPr>
      </p:pic>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
        <p:nvSpPr>
          <p:cNvPr id="7" name="矩形 6"/>
          <p:cNvSpPr/>
          <p:nvPr userDrawn="1"/>
        </p:nvSpPr>
        <p:spPr>
          <a:xfrm>
            <a:off x="234950" y="227330"/>
            <a:ext cx="11722735" cy="640334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pic>
        <p:nvPicPr>
          <p:cNvPr id="10" name="图片 9" descr="飞瑞敖长图标-FRO-白色描边"/>
          <p:cNvPicPr>
            <a:picLocks noChangeAspect="1"/>
          </p:cNvPicPr>
          <p:nvPr userDrawn="1"/>
        </p:nvPicPr>
        <p:blipFill>
          <a:blip r:embed="rId2"/>
          <a:stretch>
            <a:fillRect/>
          </a:stretch>
        </p:blipFill>
        <p:spPr>
          <a:xfrm>
            <a:off x="9505950" y="6630670"/>
            <a:ext cx="2416175" cy="225425"/>
          </a:xfrm>
          <a:prstGeom prst="rect">
            <a:avLst/>
          </a:prstGeom>
        </p:spPr>
      </p:pic>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9" name="流程图: 过程 18"/>
          <p:cNvSpPr/>
          <p:nvPr userDrawn="1"/>
        </p:nvSpPr>
        <p:spPr>
          <a:xfrm>
            <a:off x="2473325" y="1886585"/>
            <a:ext cx="1127125" cy="3514725"/>
          </a:xfrm>
          <a:prstGeom prst="flowChartProcess">
            <a:avLst/>
          </a:prstGeom>
          <a:solidFill>
            <a:srgbClr val="157CD3"/>
          </a:solidFill>
          <a:ln w="127000" cmpd="sng">
            <a:noFill/>
          </a:ln>
        </p:spPr>
        <p:style>
          <a:lnRef idx="2">
            <a:schemeClr val="accent6"/>
          </a:lnRef>
          <a:fillRef idx="1">
            <a:schemeClr val="lt1"/>
          </a:fillRef>
          <a:effectRef idx="0">
            <a:schemeClr val="accent6"/>
          </a:effectRef>
          <a:fontRef idx="minor">
            <a:schemeClr val="dk1"/>
          </a:fontRef>
        </p:style>
        <p:txBody>
          <a:bodyPr vert="eaVert" tIns="0" bIns="396240" rtlCol="0" anchor="ctr"/>
          <a:p>
            <a:pPr algn="ctr"/>
            <a:r>
              <a:rPr lang="zh-CN" altLang="en-US" sz="4800">
                <a:solidFill>
                  <a:schemeClr val="bg1"/>
                </a:solidFill>
                <a:latin typeface="思源黑体 CN Medium" panose="020B0600000000000000" charset="-122"/>
                <a:ea typeface="思源黑体 CN Medium" panose="020B0600000000000000" charset="-122"/>
                <a:sym typeface="+mn-ea"/>
              </a:rPr>
              <a:t>目 </a:t>
            </a:r>
            <a:r>
              <a:rPr lang="en-US" altLang="zh-CN" sz="4800">
                <a:solidFill>
                  <a:schemeClr val="bg1"/>
                </a:solidFill>
                <a:latin typeface="思源黑体 CN Medium" panose="020B0600000000000000" charset="-122"/>
                <a:ea typeface="思源黑体 CN Medium" panose="020B0600000000000000" charset="-122"/>
                <a:sym typeface="+mn-ea"/>
              </a:rPr>
              <a:t>  </a:t>
            </a:r>
            <a:r>
              <a:rPr lang="zh-CN" altLang="en-US" sz="4800">
                <a:solidFill>
                  <a:schemeClr val="bg1"/>
                </a:solidFill>
                <a:latin typeface="思源黑体 CN Medium" panose="020B0600000000000000" charset="-122"/>
                <a:ea typeface="思源黑体 CN Medium" panose="020B0600000000000000" charset="-122"/>
                <a:sym typeface="+mn-ea"/>
              </a:rPr>
              <a:t>录</a:t>
            </a:r>
            <a:endParaRPr lang="en-US" altLang="zh-CN" sz="4800">
              <a:solidFill>
                <a:schemeClr val="bg1"/>
              </a:solidFill>
              <a:latin typeface="思源黑体 CN Medium" panose="020B0600000000000000" charset="-122"/>
              <a:ea typeface="思源黑体 CN Medium" panose="020B0600000000000000" charset="-122"/>
              <a:sym typeface="+mn-ea"/>
            </a:endParaRPr>
          </a:p>
        </p:txBody>
      </p:sp>
      <p:pic>
        <p:nvPicPr>
          <p:cNvPr id="20" name="图片 19" descr="轩轩"/>
          <p:cNvPicPr>
            <a:picLocks noChangeAspect="1"/>
          </p:cNvPicPr>
          <p:nvPr userDrawn="1"/>
        </p:nvPicPr>
        <p:blipFill>
          <a:blip r:embed="rId3"/>
          <a:stretch>
            <a:fillRect/>
          </a:stretch>
        </p:blipFill>
        <p:spPr>
          <a:xfrm>
            <a:off x="638810" y="2679700"/>
            <a:ext cx="2038350" cy="3954145"/>
          </a:xfrm>
          <a:prstGeom prst="rect">
            <a:avLst/>
          </a:prstGeom>
          <a:effectLst>
            <a:outerShdw blurRad="215900" dist="88900" dir="2700000" algn="tl" rotWithShape="0">
              <a:prstClr val="black">
                <a:alpha val="40000"/>
              </a:prstClr>
            </a:outerShdw>
          </a:effectLst>
        </p:spPr>
      </p:pic>
      <p:sp>
        <p:nvSpPr>
          <p:cNvPr id="21" name="文本框 20"/>
          <p:cNvSpPr txBox="1"/>
          <p:nvPr userDrawn="1"/>
        </p:nvSpPr>
        <p:spPr>
          <a:xfrm>
            <a:off x="2700020" y="4742180"/>
            <a:ext cx="3265170" cy="460375"/>
          </a:xfrm>
          <a:prstGeom prst="rect">
            <a:avLst/>
          </a:prstGeom>
          <a:noFill/>
        </p:spPr>
        <p:txBody>
          <a:bodyPr wrap="square" rtlCol="0">
            <a:spAutoFit/>
          </a:bodyPr>
          <a:p>
            <a:r>
              <a:rPr lang="en-US" altLang="zh-CN" sz="2400">
                <a:solidFill>
                  <a:srgbClr val="B0D5FE"/>
                </a:solidFill>
                <a:latin typeface="思源黑体 CN Medium" panose="020B0600000000000000" charset="-122"/>
                <a:ea typeface="思源黑体 CN Medium" panose="020B0600000000000000" charset="-122"/>
              </a:rPr>
              <a:t>CONCENT</a:t>
            </a:r>
            <a:endParaRPr lang="en-US" altLang="zh-CN" sz="2400">
              <a:solidFill>
                <a:srgbClr val="B0D5FE"/>
              </a:solidFill>
              <a:latin typeface="思源黑体 CN Medium" panose="020B0600000000000000" charset="-122"/>
              <a:ea typeface="思源黑体 CN Medium" panose="020B0600000000000000" charset="-122"/>
            </a:endParaRPr>
          </a:p>
        </p:txBody>
      </p:sp>
    </p:spTree>
  </p:cSld>
  <p:clrMap bg1="lt1" tx1="dk1" bg2="lt2" tx2="dk2" accent1="accent1" accent2="accent2" accent3="accent3" accent4="accent4" accent5="accent5" accent6="accent6" hlink="hlink" folHlink="folHlink"/>
  <p:sldLayoutIdLst>
    <p:sldLayoutId id="2147483651" r:id="rId1"/>
  </p:sldLayoutIdLst>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000" fill="hold">
                                          <p:stCondLst>
                                            <p:cond delay="0"/>
                                          </p:stCondLst>
                                        </p:cTn>
                                        <p:tgtEl>
                                          <p:spTgt spid="19"/>
                                        </p:tgtEl>
                                        <p:attrNameLst>
                                          <p:attrName>style.visibility</p:attrName>
                                        </p:attrNameLst>
                                      </p:cBhvr>
                                      <p:to>
                                        <p:strVal val="visible"/>
                                      </p:to>
                                    </p:set>
                                    <p:anim calcmode="lin" valueType="num">
                                      <p:cBhvr additive="base">
                                        <p:cTn id="7" dur="1000" fill="hold"/>
                                        <p:tgtEl>
                                          <p:spTgt spid="19"/>
                                        </p:tgtEl>
                                        <p:attrNameLst>
                                          <p:attrName>ppt_x</p:attrName>
                                        </p:attrNameLst>
                                      </p:cBhvr>
                                      <p:tavLst>
                                        <p:tav tm="0">
                                          <p:val>
                                            <p:strVal val="#ppt_x"/>
                                          </p:val>
                                        </p:tav>
                                        <p:tav tm="100000">
                                          <p:val>
                                            <p:strVal val="#ppt_x"/>
                                          </p:val>
                                        </p:tav>
                                      </p:tavLst>
                                    </p:anim>
                                    <p:anim calcmode="lin" valueType="num">
                                      <p:cBhvr additive="base">
                                        <p:cTn id="8" dur="1000" fill="hold"/>
                                        <p:tgtEl>
                                          <p:spTgt spid="19"/>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42" presetClass="entr" presetSubtype="0"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2" presetClass="entr" presetSubtype="8"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500" fill="hold"/>
                                        <p:tgtEl>
                                          <p:spTgt spid="20"/>
                                        </p:tgtEl>
                                        <p:attrNameLst>
                                          <p:attrName>ppt_x</p:attrName>
                                        </p:attrNameLst>
                                      </p:cBhvr>
                                      <p:tavLst>
                                        <p:tav tm="0">
                                          <p:val>
                                            <p:strVal val="0-#ppt_w/2"/>
                                          </p:val>
                                        </p:tav>
                                        <p:tav tm="100000">
                                          <p:val>
                                            <p:strVal val="#ppt_x"/>
                                          </p:val>
                                        </p:tav>
                                      </p:tavLst>
                                    </p:anim>
                                    <p:anim calcmode="lin" valueType="num">
                                      <p:cBhvr additive="base">
                                        <p:cTn id="19"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21" grpId="0"/>
    </p:bld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
        <p:nvSpPr>
          <p:cNvPr id="7" name="矩形 6"/>
          <p:cNvSpPr/>
          <p:nvPr userDrawn="1"/>
        </p:nvSpPr>
        <p:spPr>
          <a:xfrm>
            <a:off x="234950" y="227330"/>
            <a:ext cx="11722735" cy="640334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pic>
        <p:nvPicPr>
          <p:cNvPr id="10" name="图片 9" descr="飞瑞敖长图标-FRO-白色描边"/>
          <p:cNvPicPr>
            <a:picLocks noChangeAspect="1"/>
          </p:cNvPicPr>
          <p:nvPr userDrawn="1"/>
        </p:nvPicPr>
        <p:blipFill>
          <a:blip r:embed="rId3"/>
          <a:stretch>
            <a:fillRect/>
          </a:stretch>
        </p:blipFill>
        <p:spPr>
          <a:xfrm>
            <a:off x="9505950" y="6630670"/>
            <a:ext cx="2416175" cy="225425"/>
          </a:xfrm>
          <a:prstGeom prst="rect">
            <a:avLst/>
          </a:prstGeom>
        </p:spPr>
      </p:pic>
      <p:sp>
        <p:nvSpPr>
          <p:cNvPr id="8" name="椭圆 7"/>
          <p:cNvSpPr/>
          <p:nvPr userDrawn="1"/>
        </p:nvSpPr>
        <p:spPr>
          <a:xfrm>
            <a:off x="147955" y="147320"/>
            <a:ext cx="1044575" cy="1044575"/>
          </a:xfrm>
          <a:prstGeom prst="ellipse">
            <a:avLst/>
          </a:prstGeom>
          <a:noFill/>
          <a:ln w="212725">
            <a:solidFill>
              <a:srgbClr val="FBDC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人工智能初级版-学生手册 - 图标提取-湖南 - 修改_情境导入"/>
          <p:cNvPicPr>
            <a:picLocks noChangeAspect="1"/>
          </p:cNvPicPr>
          <p:nvPr userDrawn="1"/>
        </p:nvPicPr>
        <p:blipFill>
          <a:blip r:embed="rId4"/>
          <a:stretch>
            <a:fillRect/>
          </a:stretch>
        </p:blipFill>
        <p:spPr>
          <a:xfrm>
            <a:off x="294005" y="227965"/>
            <a:ext cx="2447925" cy="863600"/>
          </a:xfrm>
          <a:prstGeom prst="rect">
            <a:avLst/>
          </a:prstGeom>
        </p:spPr>
      </p:pic>
    </p:spTree>
  </p:cSld>
  <p:clrMap bg1="lt1" tx1="dk1" bg2="lt2" tx2="dk2" accent1="accent1" accent2="accent2" accent3="accent3" accent4="accent4" accent5="accent5" accent6="accent6" hlink="hlink" folHlink="folHlink"/>
  <p:sldLayoutIdLst>
    <p:sldLayoutId id="2147483653" r:id="rId1"/>
    <p:sldLayoutId id="214748365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
        <p:nvSpPr>
          <p:cNvPr id="7" name="矩形 6"/>
          <p:cNvSpPr/>
          <p:nvPr userDrawn="1"/>
        </p:nvSpPr>
        <p:spPr>
          <a:xfrm>
            <a:off x="234950" y="227330"/>
            <a:ext cx="11722735" cy="640334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pic>
        <p:nvPicPr>
          <p:cNvPr id="10" name="图片 9" descr="飞瑞敖长图标-FRO-白色描边"/>
          <p:cNvPicPr>
            <a:picLocks noChangeAspect="1"/>
          </p:cNvPicPr>
          <p:nvPr userDrawn="1"/>
        </p:nvPicPr>
        <p:blipFill>
          <a:blip r:embed="rId3"/>
          <a:stretch>
            <a:fillRect/>
          </a:stretch>
        </p:blipFill>
        <p:spPr>
          <a:xfrm>
            <a:off x="9505950" y="6630670"/>
            <a:ext cx="2416175" cy="225425"/>
          </a:xfrm>
          <a:prstGeom prst="rect">
            <a:avLst/>
          </a:prstGeom>
        </p:spPr>
      </p:pic>
    </p:spTree>
  </p:cSld>
  <p:clrMap bg1="lt1" tx1="dk1" bg2="lt2" tx2="dk2" accent1="accent1" accent2="accent2" accent3="accent3" accent4="accent4" accent5="accent5" accent6="accent6" hlink="hlink" folHlink="folHlink"/>
  <p:sldLayoutIdLst>
    <p:sldLayoutId id="2147483656" r:id="rId1"/>
    <p:sldLayoutId id="214748365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
        <p:nvSpPr>
          <p:cNvPr id="7" name="矩形 6"/>
          <p:cNvSpPr/>
          <p:nvPr userDrawn="1"/>
        </p:nvSpPr>
        <p:spPr>
          <a:xfrm>
            <a:off x="234950" y="227330"/>
            <a:ext cx="11722735" cy="640334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pic>
        <p:nvPicPr>
          <p:cNvPr id="10" name="图片 9" descr="飞瑞敖长图标-FRO-白色描边"/>
          <p:cNvPicPr>
            <a:picLocks noChangeAspect="1"/>
          </p:cNvPicPr>
          <p:nvPr userDrawn="1"/>
        </p:nvPicPr>
        <p:blipFill>
          <a:blip r:embed="rId2"/>
          <a:stretch>
            <a:fillRect/>
          </a:stretch>
        </p:blipFill>
        <p:spPr>
          <a:xfrm>
            <a:off x="9505950" y="6630670"/>
            <a:ext cx="2416175" cy="225425"/>
          </a:xfrm>
          <a:prstGeom prst="rect">
            <a:avLst/>
          </a:prstGeom>
        </p:spPr>
      </p:pic>
      <p:sp>
        <p:nvSpPr>
          <p:cNvPr id="8" name="矩形 7"/>
          <p:cNvSpPr/>
          <p:nvPr userDrawn="1"/>
        </p:nvSpPr>
        <p:spPr>
          <a:xfrm>
            <a:off x="8255" y="2113598"/>
            <a:ext cx="12175490" cy="2630805"/>
          </a:xfrm>
          <a:prstGeom prst="rect">
            <a:avLst/>
          </a:prstGeom>
          <a:solidFill>
            <a:srgbClr val="157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椭圆 8"/>
          <p:cNvSpPr/>
          <p:nvPr userDrawn="1"/>
        </p:nvSpPr>
        <p:spPr>
          <a:xfrm>
            <a:off x="10231755" y="1578610"/>
            <a:ext cx="786130" cy="786130"/>
          </a:xfrm>
          <a:prstGeom prst="ellipse">
            <a:avLst/>
          </a:prstGeom>
          <a:solidFill>
            <a:srgbClr val="FBDC4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1" name="椭圆 10"/>
          <p:cNvSpPr/>
          <p:nvPr userDrawn="1"/>
        </p:nvSpPr>
        <p:spPr>
          <a:xfrm>
            <a:off x="1596390" y="4955540"/>
            <a:ext cx="582295" cy="582295"/>
          </a:xfrm>
          <a:prstGeom prst="ellipse">
            <a:avLst/>
          </a:prstGeom>
          <a:solidFill>
            <a:srgbClr val="FBDC4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2" name="椭圆 11"/>
          <p:cNvSpPr/>
          <p:nvPr userDrawn="1"/>
        </p:nvSpPr>
        <p:spPr>
          <a:xfrm>
            <a:off x="2178685" y="4604385"/>
            <a:ext cx="350520" cy="350520"/>
          </a:xfrm>
          <a:prstGeom prst="ellipse">
            <a:avLst/>
          </a:prstGeom>
          <a:solidFill>
            <a:srgbClr val="FBDC4D"/>
          </a:solidFill>
          <a:ln w="88900" cmpd="sng">
            <a:no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59" r:id="rId1"/>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32"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plus(out)">
                                      <p:cBhvr>
                                        <p:cTn id="7" dur="2000"/>
                                        <p:tgtEl>
                                          <p:spTgt spid="11"/>
                                        </p:tgtEl>
                                      </p:cBhvr>
                                    </p:animEffect>
                                  </p:childTnLst>
                                </p:cTn>
                              </p:par>
                              <p:par>
                                <p:cTn id="8" presetID="13" presetClass="entr" presetSubtype="32"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plus(out)">
                                      <p:cBhvr>
                                        <p:cTn id="10" dur="2000"/>
                                        <p:tgtEl>
                                          <p:spTgt spid="12"/>
                                        </p:tgtEl>
                                      </p:cBhvr>
                                    </p:animEffect>
                                  </p:childTnLst>
                                </p:cTn>
                              </p:par>
                              <p:par>
                                <p:cTn id="11" presetID="13" presetClass="entr" presetSubtype="32"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plus(out)">
                                      <p:cBhvr>
                                        <p:cTn id="13"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9" grpId="0" animBg="1"/>
    </p:bld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7" name="矩形 6"/>
          <p:cNvSpPr/>
          <p:nvPr userDrawn="1"/>
        </p:nvSpPr>
        <p:spPr>
          <a:xfrm>
            <a:off x="0" y="1834515"/>
            <a:ext cx="12192635" cy="318897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pic>
        <p:nvPicPr>
          <p:cNvPr id="10" name="图片 9" descr="飞瑞敖长图标-FRO-白色描边"/>
          <p:cNvPicPr>
            <a:picLocks noChangeAspect="1"/>
          </p:cNvPicPr>
          <p:nvPr userDrawn="1"/>
        </p:nvPicPr>
        <p:blipFill>
          <a:blip r:embed="rId3"/>
          <a:stretch>
            <a:fillRect/>
          </a:stretch>
        </p:blipFill>
        <p:spPr>
          <a:xfrm>
            <a:off x="9505950" y="6630670"/>
            <a:ext cx="2416175" cy="225425"/>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image" Target="../media/image5.GIF"/><Relationship Id="rId2" Type="http://schemas.openxmlformats.org/officeDocument/2006/relationships/tags" Target="../tags/tag1.xml"/><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png"/><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6.png"/></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39.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35.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0.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1.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2.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4.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46.png"/><Relationship Id="rId1" Type="http://schemas.openxmlformats.org/officeDocument/2006/relationships/image" Target="../media/image35.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5" name="组合 14"/>
          <p:cNvGrpSpPr/>
          <p:nvPr/>
        </p:nvGrpSpPr>
        <p:grpSpPr>
          <a:xfrm>
            <a:off x="0" y="1578610"/>
            <a:ext cx="11359515" cy="3627755"/>
            <a:chOff x="0" y="2486"/>
            <a:chExt cx="17889" cy="5713"/>
          </a:xfrm>
        </p:grpSpPr>
        <p:sp>
          <p:nvSpPr>
            <p:cNvPr id="14" name="矩形 13"/>
            <p:cNvSpPr/>
            <p:nvPr/>
          </p:nvSpPr>
          <p:spPr>
            <a:xfrm>
              <a:off x="0" y="3733"/>
              <a:ext cx="11273" cy="4026"/>
            </a:xfrm>
            <a:prstGeom prst="rect">
              <a:avLst/>
            </a:prstGeom>
            <a:solidFill>
              <a:srgbClr val="157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未标题-1-02"/>
            <p:cNvPicPr>
              <a:picLocks noChangeAspect="1"/>
            </p:cNvPicPr>
            <p:nvPr/>
          </p:nvPicPr>
          <p:blipFill>
            <a:blip r:embed="rId1"/>
            <a:stretch>
              <a:fillRect/>
            </a:stretch>
          </p:blipFill>
          <p:spPr>
            <a:xfrm>
              <a:off x="10186" y="2486"/>
              <a:ext cx="7703" cy="5713"/>
            </a:xfrm>
            <a:prstGeom prst="rect">
              <a:avLst/>
            </a:prstGeom>
          </p:spPr>
        </p:pic>
      </p:grpSp>
      <p:sp>
        <p:nvSpPr>
          <p:cNvPr id="2" name="圆角矩形 1"/>
          <p:cNvSpPr/>
          <p:nvPr/>
        </p:nvSpPr>
        <p:spPr>
          <a:xfrm>
            <a:off x="1296670" y="2576830"/>
            <a:ext cx="1469390" cy="438785"/>
          </a:xfrm>
          <a:prstGeom prst="roundRect">
            <a:avLst/>
          </a:prstGeom>
          <a:solidFill>
            <a:srgbClr val="FBDC4D"/>
          </a:solidFill>
          <a:ln>
            <a:noFill/>
          </a:ln>
        </p:spPr>
        <p:style>
          <a:lnRef idx="2">
            <a:schemeClr val="accent6"/>
          </a:lnRef>
          <a:fillRef idx="1">
            <a:schemeClr val="lt1"/>
          </a:fillRef>
          <a:effectRef idx="0">
            <a:schemeClr val="accent6"/>
          </a:effectRef>
          <a:fontRef idx="minor">
            <a:schemeClr val="dk1"/>
          </a:fontRef>
        </p:style>
        <p:txBody>
          <a:bodyPr rtlCol="0" anchor="ctr"/>
          <a:p>
            <a:pPr algn="ctr" fontAlgn="ctr">
              <a:lnSpc>
                <a:spcPct val="100000"/>
              </a:lnSpc>
            </a:pPr>
            <a:r>
              <a:rPr lang="zh-CN" altLang="en-US" sz="2200">
                <a:solidFill>
                  <a:srgbClr val="157CD3"/>
                </a:solidFill>
                <a:latin typeface="思源黑体 CN Medium" panose="020B0600000000000000" charset="-122"/>
                <a:ea typeface="思源黑体 CN Medium" panose="020B0600000000000000" charset="-122"/>
              </a:rPr>
              <a:t>第十五</a:t>
            </a:r>
            <a:r>
              <a:rPr lang="zh-CN" altLang="en-US" sz="2200">
                <a:solidFill>
                  <a:srgbClr val="157CD3"/>
                </a:solidFill>
                <a:latin typeface="思源黑体 CN Medium" panose="020B0600000000000000" charset="-122"/>
                <a:ea typeface="思源黑体 CN Medium" panose="020B0600000000000000" charset="-122"/>
              </a:rPr>
              <a:t>课</a:t>
            </a:r>
            <a:endParaRPr lang="zh-CN" altLang="en-US" sz="2200">
              <a:solidFill>
                <a:srgbClr val="157CD3"/>
              </a:solidFill>
              <a:latin typeface="思源黑体 CN Medium" panose="020B0600000000000000" charset="-122"/>
              <a:ea typeface="思源黑体 CN Medium" panose="020B0600000000000000" charset="-122"/>
            </a:endParaRPr>
          </a:p>
        </p:txBody>
      </p:sp>
      <p:sp>
        <p:nvSpPr>
          <p:cNvPr id="71" name="PA_矩形 17"/>
          <p:cNvSpPr/>
          <p:nvPr>
            <p:custDataLst>
              <p:tags r:id="rId2"/>
            </p:custDataLst>
          </p:nvPr>
        </p:nvSpPr>
        <p:spPr>
          <a:xfrm>
            <a:off x="1219835" y="3095625"/>
            <a:ext cx="4799330" cy="706755"/>
          </a:xfrm>
          <a:prstGeom prst="rect">
            <a:avLst/>
          </a:prstGeom>
        </p:spPr>
        <p:txBody>
          <a:bodyPr wrap="square">
            <a:spAutoFit/>
          </a:bodyPr>
          <a:p>
            <a:pPr lvl="0" algn="l"/>
            <a:r>
              <a:rPr lang="zh-CN" altLang="en-US" sz="4000">
                <a:solidFill>
                  <a:schemeClr val="bg1"/>
                </a:solidFill>
                <a:latin typeface="思源黑体 CN Medium" panose="020B0600000000000000" charset="-122"/>
                <a:ea typeface="思源黑体 CN Medium" panose="020B0600000000000000" charset="-122"/>
              </a:rPr>
              <a:t>我的智能农业系统</a:t>
            </a:r>
            <a:r>
              <a:rPr lang="en-US" altLang="zh-CN" sz="4000">
                <a:solidFill>
                  <a:schemeClr val="bg1"/>
                </a:solidFill>
                <a:latin typeface="思源黑体 CN Medium" panose="020B0600000000000000" charset="-122"/>
                <a:ea typeface="思源黑体 CN Medium" panose="020B0600000000000000" charset="-122"/>
              </a:rPr>
              <a:t>(1)</a:t>
            </a:r>
            <a:endParaRPr lang="en-US" altLang="zh-CN" sz="4000">
              <a:solidFill>
                <a:schemeClr val="bg1"/>
              </a:solidFill>
              <a:latin typeface="思源黑体 CN Medium" panose="020B0600000000000000" charset="-122"/>
              <a:ea typeface="思源黑体 CN Medium" panose="020B0600000000000000" charset="-122"/>
            </a:endParaRPr>
          </a:p>
        </p:txBody>
      </p:sp>
      <p:pic>
        <p:nvPicPr>
          <p:cNvPr id="10" name="图片 9" descr="C:\Users\admin\Desktop\01.gif01"/>
          <p:cNvPicPr>
            <a:picLocks noChangeAspect="1"/>
          </p:cNvPicPr>
          <p:nvPr/>
        </p:nvPicPr>
        <p:blipFill>
          <a:blip r:embed="rId3"/>
          <a:srcRect/>
          <a:stretch>
            <a:fillRect/>
          </a:stretch>
        </p:blipFill>
        <p:spPr>
          <a:xfrm>
            <a:off x="7423150" y="2785110"/>
            <a:ext cx="2877820" cy="1804035"/>
          </a:xfrm>
          <a:prstGeom prst="rect">
            <a:avLst/>
          </a:prstGeom>
        </p:spPr>
      </p:pic>
      <p:grpSp>
        <p:nvGrpSpPr>
          <p:cNvPr id="5" name="组合 4"/>
          <p:cNvGrpSpPr/>
          <p:nvPr/>
        </p:nvGrpSpPr>
        <p:grpSpPr>
          <a:xfrm>
            <a:off x="1328420" y="4211955"/>
            <a:ext cx="2944495" cy="430530"/>
            <a:chOff x="2576" y="7022"/>
            <a:chExt cx="4637" cy="678"/>
          </a:xfrm>
        </p:grpSpPr>
        <p:sp>
          <p:nvSpPr>
            <p:cNvPr id="8" name="文本框 7"/>
            <p:cNvSpPr txBox="1"/>
            <p:nvPr/>
          </p:nvSpPr>
          <p:spPr>
            <a:xfrm>
              <a:off x="3423" y="7071"/>
              <a:ext cx="3790" cy="580"/>
            </a:xfrm>
            <a:prstGeom prst="rect">
              <a:avLst/>
            </a:prstGeom>
            <a:noFill/>
          </p:spPr>
          <p:txBody>
            <a:bodyPr wrap="square" rtlCol="0">
              <a:spAutoFit/>
            </a:bodyPr>
            <a:p>
              <a:r>
                <a:rPr lang="zh-CN" altLang="en-US">
                  <a:solidFill>
                    <a:schemeClr val="bg1"/>
                  </a:solidFill>
                  <a:latin typeface="思源黑体 CN Normal" panose="020B0400000000000000" charset="-122"/>
                  <a:ea typeface="思源黑体 CN Normal" panose="020B0400000000000000" charset="-122"/>
                </a:rPr>
                <a:t>主讲人：老师</a:t>
              </a:r>
              <a:endParaRPr lang="en-US" altLang="zh-CN">
                <a:solidFill>
                  <a:schemeClr val="bg1"/>
                </a:solidFill>
                <a:latin typeface="思源黑体 CN Normal" panose="020B0400000000000000" charset="-122"/>
                <a:ea typeface="思源黑体 CN Normal" panose="020B0400000000000000" charset="-122"/>
              </a:endParaRPr>
            </a:p>
          </p:txBody>
        </p:sp>
        <p:grpSp>
          <p:nvGrpSpPr>
            <p:cNvPr id="16" name="组合 15"/>
            <p:cNvGrpSpPr/>
            <p:nvPr/>
          </p:nvGrpSpPr>
          <p:grpSpPr>
            <a:xfrm>
              <a:off x="2576" y="7022"/>
              <a:ext cx="847" cy="678"/>
              <a:chOff x="2494" y="6945"/>
              <a:chExt cx="1023" cy="818"/>
            </a:xfrm>
          </p:grpSpPr>
          <p:sp>
            <p:nvSpPr>
              <p:cNvPr id="17" name="椭圆 16"/>
              <p:cNvSpPr/>
              <p:nvPr/>
            </p:nvSpPr>
            <p:spPr>
              <a:xfrm>
                <a:off x="2494" y="6945"/>
                <a:ext cx="704" cy="704"/>
              </a:xfrm>
              <a:prstGeom prst="ellipse">
                <a:avLst/>
              </a:prstGeom>
              <a:noFill/>
              <a:ln w="57150">
                <a:solidFill>
                  <a:srgbClr val="FBDC4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8" name="组合 17"/>
              <p:cNvGrpSpPr/>
              <p:nvPr/>
            </p:nvGrpSpPr>
            <p:grpSpPr>
              <a:xfrm>
                <a:off x="2786" y="7035"/>
                <a:ext cx="731" cy="728"/>
                <a:chOff x="2786" y="7035"/>
                <a:chExt cx="731" cy="728"/>
              </a:xfrm>
            </p:grpSpPr>
            <p:sp>
              <p:nvSpPr>
                <p:cNvPr id="19" name="椭圆 18"/>
                <p:cNvSpPr/>
                <p:nvPr/>
              </p:nvSpPr>
              <p:spPr>
                <a:xfrm>
                  <a:off x="2851" y="7096"/>
                  <a:ext cx="601" cy="601"/>
                </a:xfrm>
                <a:prstGeom prst="ellipse">
                  <a:avLst/>
                </a:prstGeom>
                <a:solidFill>
                  <a:srgbClr val="FBDC4D"/>
                </a:solidFill>
                <a:ln w="57150">
                  <a:solidFill>
                    <a:srgbClr val="FBDC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0" name="图片 19" descr="人物"/>
                <p:cNvPicPr>
                  <a:picLocks noChangeAspect="1"/>
                </p:cNvPicPr>
                <p:nvPr/>
              </p:nvPicPr>
              <p:blipFill>
                <a:blip r:embed="rId4"/>
                <a:stretch>
                  <a:fillRect/>
                </a:stretch>
              </p:blipFill>
              <p:spPr>
                <a:xfrm>
                  <a:off x="2786" y="7035"/>
                  <a:ext cx="731" cy="728"/>
                </a:xfrm>
                <a:prstGeom prst="rect">
                  <a:avLst/>
                </a:prstGeom>
              </p:spPr>
            </p:pic>
          </p:grpSp>
        </p:gr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000"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childTnLst>
                          </p:cTn>
                        </p:par>
                        <p:par>
                          <p:cTn id="8" fill="hold">
                            <p:stCondLst>
                              <p:cond delay="1000"/>
                            </p:stCondLst>
                            <p:childTnLst>
                              <p:par>
                                <p:cTn id="9" presetID="3" presetClass="entr" presetSubtype="1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linds(horizontal)">
                                      <p:cBhvr>
                                        <p:cTn id="11" dur="500"/>
                                        <p:tgtEl>
                                          <p:spTgt spid="10"/>
                                        </p:tgtEl>
                                      </p:cBhvr>
                                    </p:animEffect>
                                  </p:childTnLst>
                                </p:cTn>
                              </p:par>
                            </p:childTnLst>
                          </p:cTn>
                        </p:par>
                        <p:par>
                          <p:cTn id="12" fill="hold">
                            <p:stCondLst>
                              <p:cond delay="1500"/>
                            </p:stCondLst>
                            <p:childTnLst>
                              <p:par>
                                <p:cTn id="13" presetID="2" presetClass="entr" presetSubtype="4" fill="hold" grpId="0" nodeType="afterEffect">
                                  <p:stCondLst>
                                    <p:cond delay="0"/>
                                  </p:stCondLst>
                                  <p:childTnLst>
                                    <p:set>
                                      <p:cBhvr>
                                        <p:cTn id="14" dur="500" fill="hold">
                                          <p:stCondLst>
                                            <p:cond delay="0"/>
                                          </p:stCondLst>
                                        </p:cTn>
                                        <p:tgtEl>
                                          <p:spTgt spid="71"/>
                                        </p:tgtEl>
                                        <p:attrNameLst>
                                          <p:attrName>style.visibility</p:attrName>
                                        </p:attrNameLst>
                                      </p:cBhvr>
                                      <p:to>
                                        <p:strVal val="visible"/>
                                      </p:to>
                                    </p:set>
                                    <p:anim calcmode="lin" valueType="num">
                                      <p:cBhvr additive="base">
                                        <p:cTn id="15" dur="500" fill="hold"/>
                                        <p:tgtEl>
                                          <p:spTgt spid="71"/>
                                        </p:tgtEl>
                                        <p:attrNameLst>
                                          <p:attrName>ppt_x</p:attrName>
                                        </p:attrNameLst>
                                      </p:cBhvr>
                                      <p:tavLst>
                                        <p:tav tm="0">
                                          <p:val>
                                            <p:strVal val="#ppt_x"/>
                                          </p:val>
                                        </p:tav>
                                        <p:tav tm="100000">
                                          <p:val>
                                            <p:strVal val="#ppt_x"/>
                                          </p:val>
                                        </p:tav>
                                      </p:tavLst>
                                    </p:anim>
                                    <p:anim calcmode="lin" valueType="num">
                                      <p:cBhvr additive="base">
                                        <p:cTn id="16" dur="500" fill="hold"/>
                                        <p:tgtEl>
                                          <p:spTgt spid="7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500"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500"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238818" y="3014028"/>
            <a:ext cx="5714365" cy="829945"/>
          </a:xfrm>
          <a:prstGeom prst="rect">
            <a:avLst/>
          </a:prstGeom>
          <a:noFill/>
        </p:spPr>
        <p:txBody>
          <a:bodyPr wrap="square" rtlCol="0">
            <a:spAutoFit/>
          </a:bodyPr>
          <a:p>
            <a:pPr algn="ctr"/>
            <a:r>
              <a:rPr lang="zh-CN" altLang="en-US" sz="4800">
                <a:solidFill>
                  <a:schemeClr val="bg1"/>
                </a:solidFill>
                <a:latin typeface="思源黑体 CN Bold" panose="020B0800000000000000" charset="-122"/>
                <a:ea typeface="思源黑体 CN Bold" panose="020B0800000000000000" charset="-122"/>
              </a:rPr>
              <a:t>二、了解磁吸模块</a:t>
            </a:r>
            <a:endParaRPr lang="zh-CN" altLang="en-US" sz="4800">
              <a:solidFill>
                <a:schemeClr val="bg1"/>
              </a:solidFill>
              <a:latin typeface="思源黑体 CN Bold" panose="020B0800000000000000" charset="-122"/>
              <a:ea typeface="思源黑体 CN Bold" panose="020B080000000000000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000"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磁吸模块</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4" name="矩形 3"/>
          <p:cNvSpPr/>
          <p:nvPr/>
        </p:nvSpPr>
        <p:spPr>
          <a:xfrm>
            <a:off x="1016000" y="1475105"/>
            <a:ext cx="10160000" cy="252539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手势传感器：</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手势传感器是一款能够识别手势移动方向（上下左右）的传感器模块。识别的方法是通过内置的识别算法，将检测到的手势动作转化为电子信号，使我们编写的程序能够有多一种人机交互的方式，把我们的双手从键盘中解放出来。</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2" name="图片 30"/>
          <p:cNvPicPr>
            <a:picLocks noChangeAspect="1"/>
          </p:cNvPicPr>
          <p:nvPr/>
        </p:nvPicPr>
        <p:blipFill>
          <a:blip r:embed="rId1"/>
          <a:stretch>
            <a:fillRect/>
          </a:stretch>
        </p:blipFill>
        <p:spPr>
          <a:xfrm>
            <a:off x="4389438" y="4322445"/>
            <a:ext cx="3413125" cy="194945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4" grpId="0" animBg="1"/>
      <p:bldP spid="4"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磁吸模块</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4" name="矩形 3"/>
          <p:cNvSpPr/>
          <p:nvPr/>
        </p:nvSpPr>
        <p:spPr>
          <a:xfrm>
            <a:off x="1016000" y="1475105"/>
            <a:ext cx="10160000" cy="296672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红外对射传感器：</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红外对射传感器基本的构造包括发射端、接收端、光束强度指示灯、光学透镜等。其侦测原理是利用红外发光二极管发射的红外射线，再经过光学透镜做聚焦处理，使光线传至很远距离，最后光线由接收端的光敏晶体管接收。当有物体挡住发射端发射的红外射线时，接收端无法接收到红外线时就会发出警报。</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3" name="图片 -2147482608"/>
          <p:cNvPicPr>
            <a:picLocks noChangeAspect="1"/>
          </p:cNvPicPr>
          <p:nvPr/>
        </p:nvPicPr>
        <p:blipFill>
          <a:blip r:embed="rId1"/>
          <a:stretch>
            <a:fillRect/>
          </a:stretch>
        </p:blipFill>
        <p:spPr>
          <a:xfrm>
            <a:off x="3994468" y="3926205"/>
            <a:ext cx="4203065" cy="315277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4" grpId="0" animBg="1"/>
      <p:bldP spid="4"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nvSpPr>
        <p:spPr>
          <a:xfrm>
            <a:off x="1016000" y="1475105"/>
            <a:ext cx="10160000" cy="242125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RGB灯模块：</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RGB灯模块由红色、绿色、蓝色这三种色光三原色的发光模块组合而成，可以一起发光组合成白光当作普通的灯来使用，也可以单独控制每个颜色的灯，混合出五光十色的灯光效果。</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2" name="文本框 1"/>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磁吸模块</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pic>
        <p:nvPicPr>
          <p:cNvPr id="4" name="图片 -2147482607"/>
          <p:cNvPicPr>
            <a:picLocks noChangeAspect="1"/>
          </p:cNvPicPr>
          <p:nvPr/>
        </p:nvPicPr>
        <p:blipFill>
          <a:blip r:embed="rId1"/>
          <a:stretch>
            <a:fillRect/>
          </a:stretch>
        </p:blipFill>
        <p:spPr>
          <a:xfrm>
            <a:off x="4121150" y="3841115"/>
            <a:ext cx="3949700" cy="293624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P spid="3" grpId="0" bldLvl="0" animBg="1"/>
      <p:bldP spid="3"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1016000" y="1475105"/>
            <a:ext cx="10160000" cy="242443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声音传感器：</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声音传感器的作用相当于一个话筒（麦克风），用来接收声波，声波使话筒内的驻极体薄膜振动，导致电容的变化，而产生与之对应变化的微小电压。这一电压随后被转化成0-5V的电压，经过A/D转换被数据采集器接收，并传送给计算机。</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磁吸模块</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pic>
        <p:nvPicPr>
          <p:cNvPr id="2" name="图片 -2147482606"/>
          <p:cNvPicPr>
            <a:picLocks noChangeAspect="1"/>
          </p:cNvPicPr>
          <p:nvPr/>
        </p:nvPicPr>
        <p:blipFill>
          <a:blip r:embed="rId1"/>
          <a:stretch>
            <a:fillRect/>
          </a:stretch>
        </p:blipFill>
        <p:spPr>
          <a:xfrm>
            <a:off x="3762375" y="3376295"/>
            <a:ext cx="4799096" cy="36000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4" grpId="0" bldLvl="0" animBg="1"/>
      <p:bldP spid="4"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1016000" y="1475105"/>
            <a:ext cx="10160000" cy="249745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燃气传感器：</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燃气传感器用于</a:t>
            </a: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监测可燃性气体的泄漏的警报器，广泛地应用在煤矿和工厂，现在也在家庭里开始普及，用来监测瓦斯、液化石油气、一氧化碳有无泄漏，以预防气体泄漏引起的爆炸以及不完全燃烧引起的中毒。</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磁吸模块</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pic>
        <p:nvPicPr>
          <p:cNvPr id="2" name="图片 -2147482605"/>
          <p:cNvPicPr>
            <a:picLocks noChangeAspect="1"/>
          </p:cNvPicPr>
          <p:nvPr/>
        </p:nvPicPr>
        <p:blipFill>
          <a:blip r:embed="rId1"/>
          <a:stretch>
            <a:fillRect/>
          </a:stretch>
        </p:blipFill>
        <p:spPr>
          <a:xfrm>
            <a:off x="3696000" y="3443605"/>
            <a:ext cx="4800000" cy="36000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4" grpId="0" animBg="1"/>
      <p:bldP spid="4"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1016000" y="1475105"/>
            <a:ext cx="10160000" cy="206692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人体传感器：</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人体传感节点要实现人体感应，其实是通过检测人体的温度，和环境温度的差异，来判断该区域是否有人。</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磁吸模块</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pic>
        <p:nvPicPr>
          <p:cNvPr id="3" name="图片 35"/>
          <p:cNvPicPr>
            <a:picLocks noChangeAspect="1"/>
          </p:cNvPicPr>
          <p:nvPr/>
        </p:nvPicPr>
        <p:blipFill>
          <a:blip r:embed="rId1"/>
          <a:stretch>
            <a:fillRect/>
          </a:stretch>
        </p:blipFill>
        <p:spPr>
          <a:xfrm>
            <a:off x="4377373" y="4034155"/>
            <a:ext cx="3437255" cy="216471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4" grpId="0" animBg="1"/>
      <p:bldP spid="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1016000" y="1475105"/>
            <a:ext cx="10160000" cy="206692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光照传感器：</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光照传感器是一种传感器，用于检测光照强度，工作原理是将光照强度值转为电压值，主要用于农业、林业、温室大棚培育等。</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磁吸模块</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pic>
        <p:nvPicPr>
          <p:cNvPr id="2" name="图片 -2147482603"/>
          <p:cNvPicPr>
            <a:picLocks noChangeAspect="1"/>
          </p:cNvPicPr>
          <p:nvPr/>
        </p:nvPicPr>
        <p:blipFill>
          <a:blip r:embed="rId1"/>
          <a:stretch>
            <a:fillRect/>
          </a:stretch>
        </p:blipFill>
        <p:spPr>
          <a:xfrm>
            <a:off x="3769995" y="3393440"/>
            <a:ext cx="4652010" cy="348932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4" grpId="0" animBg="1"/>
      <p:bldP spid="4"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1016000" y="1475105"/>
            <a:ext cx="10160000" cy="243776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风扇模块：</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风扇模块的主要部件是电动机。其工作原理是：通电线圈在磁场中受力而转动；能量的转化形式是：电能主要转化为机械能，同时由于线圈有电阻，所以不可避免的有一部分电能要转化为热能。</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磁吸模块</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pic>
        <p:nvPicPr>
          <p:cNvPr id="3" name="图片 -2147482602"/>
          <p:cNvPicPr>
            <a:picLocks noChangeAspect="1"/>
          </p:cNvPicPr>
          <p:nvPr/>
        </p:nvPicPr>
        <p:blipFill>
          <a:blip r:embed="rId1"/>
          <a:stretch>
            <a:fillRect/>
          </a:stretch>
        </p:blipFill>
        <p:spPr>
          <a:xfrm>
            <a:off x="4208463" y="3806190"/>
            <a:ext cx="3775075" cy="28321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4" grpId="0" bldLvl="0" animBg="1"/>
      <p:bldP spid="4"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1016000" y="1475105"/>
            <a:ext cx="10160000" cy="244665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烟雾传感器：</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烟雾传感器就是通过监测烟雾的浓度来实现火灾防范的，烟雾报警器内部采用离子式烟雾传感，离子式烟雾传感器是一种先进技术，工作稳定可靠的传感器，被广泛运用到各种消防报警系统中。</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磁吸模块</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pic>
        <p:nvPicPr>
          <p:cNvPr id="2" name="图片 -2147482600"/>
          <p:cNvPicPr>
            <a:picLocks noChangeAspect="1"/>
          </p:cNvPicPr>
          <p:nvPr/>
        </p:nvPicPr>
        <p:blipFill>
          <a:blip r:embed="rId1"/>
          <a:stretch>
            <a:fillRect/>
          </a:stretch>
        </p:blipFill>
        <p:spPr>
          <a:xfrm>
            <a:off x="4074160" y="3683635"/>
            <a:ext cx="4043680" cy="303276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4" grpId="0" bldLvl="0" animBg="1"/>
      <p:bldP spid="4"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7" name="组合 16"/>
          <p:cNvGrpSpPr/>
          <p:nvPr/>
        </p:nvGrpSpPr>
        <p:grpSpPr>
          <a:xfrm>
            <a:off x="4881880" y="2237740"/>
            <a:ext cx="3305810" cy="657860"/>
            <a:chOff x="7510" y="2948"/>
            <a:chExt cx="5206" cy="1036"/>
          </a:xfrm>
        </p:grpSpPr>
        <p:sp>
          <p:nvSpPr>
            <p:cNvPr id="2" name="椭圆 1"/>
            <p:cNvSpPr/>
            <p:nvPr/>
          </p:nvSpPr>
          <p:spPr>
            <a:xfrm>
              <a:off x="7510" y="2948"/>
              <a:ext cx="1036" cy="1036"/>
            </a:xfrm>
            <a:prstGeom prst="ellipse">
              <a:avLst/>
            </a:prstGeom>
            <a:solidFill>
              <a:srgbClr val="FB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10000"/>
                </a:lnSpc>
              </a:pPr>
              <a:r>
                <a:rPr lang="en-US" altLang="zh-CN" sz="2600">
                  <a:latin typeface="思源黑体 CN Normal" panose="020B0400000000000000" charset="-122"/>
                  <a:ea typeface="思源黑体 CN Normal" panose="020B0400000000000000" charset="-122"/>
                </a:rPr>
                <a:t>1</a:t>
              </a:r>
              <a:endParaRPr lang="en-US" altLang="zh-CN" sz="2600">
                <a:latin typeface="思源黑体 CN Normal" panose="020B0400000000000000" charset="-122"/>
                <a:ea typeface="思源黑体 CN Normal" panose="020B0400000000000000" charset="-122"/>
              </a:endParaRPr>
            </a:p>
          </p:txBody>
        </p:sp>
        <p:sp>
          <p:nvSpPr>
            <p:cNvPr id="3" name="文本框 2"/>
            <p:cNvSpPr txBox="1"/>
            <p:nvPr/>
          </p:nvSpPr>
          <p:spPr>
            <a:xfrm>
              <a:off x="9068" y="2995"/>
              <a:ext cx="3648" cy="822"/>
            </a:xfrm>
            <a:prstGeom prst="rect">
              <a:avLst/>
            </a:prstGeom>
            <a:noFill/>
          </p:spPr>
          <p:txBody>
            <a:bodyPr wrap="none" rtlCol="0" anchor="t">
              <a:spAutoFit/>
            </a:bodyPr>
            <a:p>
              <a:pPr algn="ctr" fontAlgn="ctr">
                <a:lnSpc>
                  <a:spcPct val="100000"/>
                </a:lnSpc>
              </a:pPr>
              <a:r>
                <a:rPr lang="zh-CN" altLang="en-US" sz="2800">
                  <a:solidFill>
                    <a:srgbClr val="1F3964"/>
                  </a:solidFill>
                  <a:latin typeface="思源黑体 CN Normal" panose="020B0400000000000000" charset="-122"/>
                  <a:ea typeface="思源黑体 CN Normal" panose="020B0400000000000000" charset="-122"/>
                  <a:sym typeface="+mn-ea"/>
                </a:rPr>
                <a:t>了解智能</a:t>
              </a:r>
              <a:r>
                <a:rPr lang="zh-CN" altLang="en-US" sz="2800">
                  <a:solidFill>
                    <a:srgbClr val="1F3964"/>
                  </a:solidFill>
                  <a:latin typeface="思源黑体 CN Normal" panose="020B0400000000000000" charset="-122"/>
                  <a:ea typeface="思源黑体 CN Normal" panose="020B0400000000000000" charset="-122"/>
                  <a:sym typeface="+mn-ea"/>
                </a:rPr>
                <a:t>农业</a:t>
              </a:r>
              <a:endParaRPr lang="zh-CN" altLang="en-US" sz="2800">
                <a:solidFill>
                  <a:srgbClr val="1F3964"/>
                </a:solidFill>
                <a:latin typeface="思源黑体 CN Normal" panose="020B0400000000000000" charset="-122"/>
                <a:ea typeface="思源黑体 CN Normal" panose="020B0400000000000000" charset="-122"/>
                <a:sym typeface="+mn-ea"/>
              </a:endParaRPr>
            </a:p>
          </p:txBody>
        </p:sp>
      </p:grpSp>
      <p:grpSp>
        <p:nvGrpSpPr>
          <p:cNvPr id="16" name="组合 15"/>
          <p:cNvGrpSpPr/>
          <p:nvPr/>
        </p:nvGrpSpPr>
        <p:grpSpPr>
          <a:xfrm>
            <a:off x="4881880" y="3288030"/>
            <a:ext cx="3312795" cy="657225"/>
            <a:chOff x="7510" y="4935"/>
            <a:chExt cx="5217" cy="1018"/>
          </a:xfrm>
        </p:grpSpPr>
        <p:sp>
          <p:nvSpPr>
            <p:cNvPr id="6" name="椭圆 5"/>
            <p:cNvSpPr/>
            <p:nvPr/>
          </p:nvSpPr>
          <p:spPr>
            <a:xfrm>
              <a:off x="7510" y="4935"/>
              <a:ext cx="1036" cy="1018"/>
            </a:xfrm>
            <a:prstGeom prst="ellipse">
              <a:avLst/>
            </a:prstGeom>
            <a:solidFill>
              <a:srgbClr val="157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10000"/>
                </a:lnSpc>
              </a:pPr>
              <a:r>
                <a:rPr lang="en-US" altLang="zh-CN" sz="2600">
                  <a:latin typeface="思源黑体 CN Normal" panose="020B0400000000000000" charset="-122"/>
                  <a:ea typeface="思源黑体 CN Normal" panose="020B0400000000000000" charset="-122"/>
                </a:rPr>
                <a:t>2</a:t>
              </a:r>
              <a:endParaRPr lang="en-US" altLang="zh-CN" sz="2600">
                <a:latin typeface="思源黑体 CN Normal" panose="020B0400000000000000" charset="-122"/>
                <a:ea typeface="思源黑体 CN Normal" panose="020B0400000000000000" charset="-122"/>
              </a:endParaRPr>
            </a:p>
          </p:txBody>
        </p:sp>
        <p:sp>
          <p:nvSpPr>
            <p:cNvPr id="7" name="文本框 6"/>
            <p:cNvSpPr txBox="1"/>
            <p:nvPr/>
          </p:nvSpPr>
          <p:spPr>
            <a:xfrm>
              <a:off x="9079" y="4964"/>
              <a:ext cx="3648" cy="808"/>
            </a:xfrm>
            <a:prstGeom prst="rect">
              <a:avLst/>
            </a:prstGeom>
            <a:noFill/>
          </p:spPr>
          <p:txBody>
            <a:bodyPr wrap="none" rtlCol="0" anchor="t">
              <a:spAutoFit/>
            </a:bodyPr>
            <a:p>
              <a:pPr algn="ctr" fontAlgn="ctr">
                <a:lnSpc>
                  <a:spcPct val="100000"/>
                </a:lnSpc>
              </a:pPr>
              <a:r>
                <a:rPr lang="zh-CN" altLang="en-US" sz="2800">
                  <a:solidFill>
                    <a:srgbClr val="1F3964"/>
                  </a:solidFill>
                  <a:latin typeface="思源黑体 CN Normal" panose="020B0400000000000000" charset="-122"/>
                  <a:ea typeface="思源黑体 CN Normal" panose="020B0400000000000000" charset="-122"/>
                  <a:sym typeface="+mn-ea"/>
                </a:rPr>
                <a:t>了解磁吸模块</a:t>
              </a:r>
              <a:endParaRPr lang="zh-CN" altLang="en-US" sz="2800">
                <a:solidFill>
                  <a:srgbClr val="1F3964"/>
                </a:solidFill>
                <a:latin typeface="思源黑体 CN Normal" panose="020B0400000000000000" charset="-122"/>
                <a:ea typeface="思源黑体 CN Normal" panose="020B0400000000000000" charset="-122"/>
                <a:sym typeface="+mn-ea"/>
              </a:endParaRPr>
            </a:p>
          </p:txBody>
        </p:sp>
      </p:grpSp>
      <p:grpSp>
        <p:nvGrpSpPr>
          <p:cNvPr id="4" name="组合 3"/>
          <p:cNvGrpSpPr/>
          <p:nvPr/>
        </p:nvGrpSpPr>
        <p:grpSpPr>
          <a:xfrm>
            <a:off x="4881880" y="4337685"/>
            <a:ext cx="4010660" cy="657225"/>
            <a:chOff x="7510" y="2948"/>
            <a:chExt cx="6316" cy="1036"/>
          </a:xfrm>
        </p:grpSpPr>
        <p:sp>
          <p:nvSpPr>
            <p:cNvPr id="5" name="椭圆 4"/>
            <p:cNvSpPr/>
            <p:nvPr/>
          </p:nvSpPr>
          <p:spPr>
            <a:xfrm>
              <a:off x="7510" y="2948"/>
              <a:ext cx="1036" cy="1036"/>
            </a:xfrm>
            <a:prstGeom prst="ellipse">
              <a:avLst/>
            </a:prstGeom>
            <a:solidFill>
              <a:srgbClr val="FB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10000"/>
                </a:lnSpc>
              </a:pPr>
              <a:r>
                <a:rPr lang="en-US" altLang="zh-CN" sz="2600">
                  <a:latin typeface="思源黑体 CN Normal" panose="020B0400000000000000" charset="-122"/>
                  <a:ea typeface="思源黑体 CN Normal" panose="020B0400000000000000" charset="-122"/>
                </a:rPr>
                <a:t>3</a:t>
              </a:r>
              <a:endParaRPr lang="en-US" altLang="zh-CN" sz="2600">
                <a:latin typeface="思源黑体 CN Normal" panose="020B0400000000000000" charset="-122"/>
                <a:ea typeface="思源黑体 CN Normal" panose="020B0400000000000000" charset="-122"/>
              </a:endParaRPr>
            </a:p>
          </p:txBody>
        </p:sp>
        <p:sp>
          <p:nvSpPr>
            <p:cNvPr id="8" name="文本框 7"/>
            <p:cNvSpPr txBox="1"/>
            <p:nvPr/>
          </p:nvSpPr>
          <p:spPr>
            <a:xfrm>
              <a:off x="9058" y="3014"/>
              <a:ext cx="4768" cy="823"/>
            </a:xfrm>
            <a:prstGeom prst="rect">
              <a:avLst/>
            </a:prstGeom>
            <a:noFill/>
          </p:spPr>
          <p:txBody>
            <a:bodyPr wrap="none" rtlCol="0" anchor="t">
              <a:spAutoFit/>
            </a:bodyPr>
            <a:p>
              <a:pPr algn="ctr" fontAlgn="ctr">
                <a:lnSpc>
                  <a:spcPct val="100000"/>
                </a:lnSpc>
              </a:pPr>
              <a:r>
                <a:rPr lang="zh-CN" altLang="en-US" sz="2800">
                  <a:solidFill>
                    <a:srgbClr val="1F3964"/>
                  </a:solidFill>
                  <a:latin typeface="思源黑体 CN Normal" panose="020B0400000000000000" charset="-122"/>
                  <a:ea typeface="思源黑体 CN Normal" panose="020B0400000000000000" charset="-122"/>
                  <a:sym typeface="+mn-ea"/>
                </a:rPr>
                <a:t>设计智能农业</a:t>
              </a:r>
              <a:r>
                <a:rPr lang="zh-CN" altLang="en-US" sz="2800">
                  <a:solidFill>
                    <a:srgbClr val="1F3964"/>
                  </a:solidFill>
                  <a:latin typeface="思源黑体 CN Normal" panose="020B0400000000000000" charset="-122"/>
                  <a:ea typeface="思源黑体 CN Normal" panose="020B0400000000000000" charset="-122"/>
                  <a:sym typeface="+mn-ea"/>
                </a:rPr>
                <a:t>系统</a:t>
              </a:r>
              <a:endParaRPr lang="zh-CN" altLang="en-US" sz="2800">
                <a:solidFill>
                  <a:srgbClr val="1F3964"/>
                </a:solidFill>
                <a:latin typeface="思源黑体 CN Normal" panose="020B0400000000000000" charset="-122"/>
                <a:ea typeface="思源黑体 CN Normal" panose="020B0400000000000000"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par>
                                <p:cTn id="11" presetID="22" presetClass="entr" presetSubtype="8"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1016000" y="1475105"/>
            <a:ext cx="10160000" cy="244665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结露传感器：</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结露传感器和其它的湿度传感器不同，它的感湿情况在低湿范围时变化不明显，但相对湿度达94％RH以上时，电阻将急速增加，到相对湿度在100％RH时，电阻值趋向∞，此时称为结露。</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磁吸模块</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pic>
        <p:nvPicPr>
          <p:cNvPr id="3" name="图片 40"/>
          <p:cNvPicPr>
            <a:picLocks noChangeAspect="1"/>
          </p:cNvPicPr>
          <p:nvPr/>
        </p:nvPicPr>
        <p:blipFill>
          <a:blip r:embed="rId1"/>
          <a:stretch>
            <a:fillRect/>
          </a:stretch>
        </p:blipFill>
        <p:spPr>
          <a:xfrm>
            <a:off x="4506913" y="4235450"/>
            <a:ext cx="3178175" cy="205105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4" grpId="0" bldLvl="0" animBg="1"/>
      <p:bldP spid="4"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1016000" y="1475105"/>
            <a:ext cx="10160000" cy="294068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蜂鸣器模块：</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蜂鸣器是一种一体化结构的电子讯响器，属于电子元器件的一种，采用直流电压或者交流电压供电，应用领域非常广泛，比如：电子玩具（音乐蜂鸣器）、农业报警器、汽车上的车载蜂鸣器、倒车蜂鸣器、汽车蜂鸣器，电话机（环保蜂鸣器）、定时器、空调、医疗设备等。</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磁吸模块</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pic>
        <p:nvPicPr>
          <p:cNvPr id="2" name="图片 -2147482598"/>
          <p:cNvPicPr>
            <a:picLocks noChangeAspect="1"/>
          </p:cNvPicPr>
          <p:nvPr/>
        </p:nvPicPr>
        <p:blipFill>
          <a:blip r:embed="rId1"/>
          <a:stretch>
            <a:fillRect/>
          </a:stretch>
        </p:blipFill>
        <p:spPr>
          <a:xfrm>
            <a:off x="4313555" y="4095115"/>
            <a:ext cx="3564890" cy="267398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4" grpId="0" bldLvl="0" animBg="1"/>
      <p:bldP spid="4"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1016000" y="1475105"/>
            <a:ext cx="10160000" cy="257873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温湿度传感器：</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温湿度传感器是指能将温度量和湿度量转换成容易被测量处理的电信号的设备或装置。</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市场上的温湿度传感器一般是测量温度量和相对湿度量。</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磁吸模块</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pic>
        <p:nvPicPr>
          <p:cNvPr id="3" name="图片 -2147482597"/>
          <p:cNvPicPr>
            <a:picLocks noChangeAspect="1"/>
          </p:cNvPicPr>
          <p:nvPr/>
        </p:nvPicPr>
        <p:blipFill>
          <a:blip r:embed="rId1"/>
          <a:stretch>
            <a:fillRect/>
          </a:stretch>
        </p:blipFill>
        <p:spPr>
          <a:xfrm>
            <a:off x="3867150" y="3514725"/>
            <a:ext cx="4457700" cy="334327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4" grpId="0" bldLvl="0" animBg="1"/>
      <p:bldP spid="4"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1016000" y="1475105"/>
            <a:ext cx="10160000" cy="257873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火焰传感器：</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火焰传感器是通过检测火焰的热辐射量来判断是否有火的。火焰的热辐射具有离散光谱的气体辐射和连续光谱的固体辐射。不同燃烧物的火焰辐射强度、波长分布有所差异，但总体来说，其对应火焰温度的近红外波长域及紫外光域具有很大的辐射强度。</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磁吸模块</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pic>
        <p:nvPicPr>
          <p:cNvPr id="2" name="图片 -2147482595"/>
          <p:cNvPicPr>
            <a:picLocks noChangeAspect="1"/>
          </p:cNvPicPr>
          <p:nvPr/>
        </p:nvPicPr>
        <p:blipFill>
          <a:blip r:embed="rId1"/>
          <a:stretch>
            <a:fillRect/>
          </a:stretch>
        </p:blipFill>
        <p:spPr>
          <a:xfrm>
            <a:off x="4400868" y="3909695"/>
            <a:ext cx="3390265" cy="254254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4" grpId="0" bldLvl="0" animBg="1"/>
      <p:bldP spid="4"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1016000" y="1475105"/>
            <a:ext cx="10160000" cy="257873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红外反射传感器：</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红外线反射传感器是利用红外线反射的原理，根据反射的强度来判定前方障碍的有无，在距离适中的时候测量精度很高。由于使用的是红外线，所以抗干扰能力很强，这样做更加确保了传感器的稳定性。</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磁吸模块</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pic>
        <p:nvPicPr>
          <p:cNvPr id="3" name="图片 -2147482594"/>
          <p:cNvPicPr>
            <a:picLocks noChangeAspect="1"/>
          </p:cNvPicPr>
          <p:nvPr/>
        </p:nvPicPr>
        <p:blipFill>
          <a:blip r:embed="rId1"/>
          <a:stretch>
            <a:fillRect/>
          </a:stretch>
        </p:blipFill>
        <p:spPr>
          <a:xfrm>
            <a:off x="4043998" y="3716655"/>
            <a:ext cx="4104005" cy="307784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4" grpId="0" bldLvl="0" animBg="1"/>
      <p:bldP spid="4"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机械臂</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163385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6个自由度机械臂，可以通过wifi连接，编程可以控制机械臂做出复杂的动作组合抓取物品。</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4" name="图片 47"/>
          <p:cNvPicPr>
            <a:picLocks noChangeAspect="1"/>
          </p:cNvPicPr>
          <p:nvPr/>
        </p:nvPicPr>
        <p:blipFill>
          <a:blip r:embed="rId1"/>
          <a:stretch>
            <a:fillRect/>
          </a:stretch>
        </p:blipFill>
        <p:spPr>
          <a:xfrm>
            <a:off x="4392930" y="3115310"/>
            <a:ext cx="3406140" cy="344487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 grpId="0" bldLvl="0" animBg="1"/>
      <p:bldP spid="3"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智能小车</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240855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自动驾驶：具有根据预先规划的路径、寻线运行的能力，即能够在沙盘平台上按照道路规划路线、自动运行、自动避障、自动报警等功能。</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网络遥控：通过网络设备本地/远程网络遥控小车在沙盘上运行。其控制方式可以采用直接控制智能小车，也可以采用通过实验室的服务器控制小车。</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2" name="图片 46"/>
          <p:cNvPicPr>
            <a:picLocks noChangeAspect="1"/>
          </p:cNvPicPr>
          <p:nvPr/>
        </p:nvPicPr>
        <p:blipFill>
          <a:blip r:embed="rId1"/>
          <a:stretch>
            <a:fillRect/>
          </a:stretch>
        </p:blipFill>
        <p:spPr>
          <a:xfrm>
            <a:off x="4402455" y="4033520"/>
            <a:ext cx="3387090" cy="231394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 grpId="0" bldLvl="0" animBg="1"/>
      <p:bldP spid="3"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人工智能技术</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115697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我们还学习过一些和人工智能相关的技术，现在也来复习一下吧！</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4" name="图片 3" descr="20190621小学版人物集合-小飞_105"/>
          <p:cNvPicPr>
            <a:picLocks noChangeAspect="1"/>
          </p:cNvPicPr>
          <p:nvPr/>
        </p:nvPicPr>
        <p:blipFill>
          <a:blip r:embed="rId1"/>
          <a:stretch>
            <a:fillRect/>
          </a:stretch>
        </p:blipFill>
        <p:spPr>
          <a:xfrm>
            <a:off x="5121910" y="3855085"/>
            <a:ext cx="1948180" cy="18992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 grpId="0" bldLvl="0" animBg="1"/>
      <p:bldP spid="3"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人工智能技术</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202755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语音识别：</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通过自然语言处理技术，对电脑收集到的录音进行分析，并返回文字信息，然后对这些文字信息进行识别和判断，从而可以实现用语言来控制设备。</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2" name="图片 1"/>
          <p:cNvPicPr>
            <a:picLocks noChangeAspect="1"/>
          </p:cNvPicPr>
          <p:nvPr/>
        </p:nvPicPr>
        <p:blipFill>
          <a:blip r:embed="rId1"/>
          <a:stretch>
            <a:fillRect/>
          </a:stretch>
        </p:blipFill>
        <p:spPr>
          <a:xfrm>
            <a:off x="4191000" y="3934460"/>
            <a:ext cx="3810000" cy="21412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3" grpId="0" bldLvl="0" animBg="1"/>
      <p:bldP spid="3"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人工智能技术</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4" name="矩形 3"/>
          <p:cNvSpPr/>
          <p:nvPr/>
        </p:nvSpPr>
        <p:spPr>
          <a:xfrm>
            <a:off x="1016000" y="1475105"/>
            <a:ext cx="10160000" cy="212153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颜色识别：</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通过计算机视觉的相关技术，对电脑收集到的图片进行分析，并返回相应的数据，然后对这些数据进行识别和判断，从而可以实现颜色识别。</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3" name="图片 2"/>
          <p:cNvPicPr>
            <a:picLocks noChangeAspect="1"/>
          </p:cNvPicPr>
          <p:nvPr/>
        </p:nvPicPr>
        <p:blipFill>
          <a:blip r:embed="rId1"/>
          <a:stretch>
            <a:fillRect/>
          </a:stretch>
        </p:blipFill>
        <p:spPr>
          <a:xfrm rot="10800000">
            <a:off x="4916000" y="3883025"/>
            <a:ext cx="2360000" cy="216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4" grpId="0" animBg="1"/>
      <p:bldP spid="4"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96950" y="2326640"/>
            <a:ext cx="5732780" cy="156210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marL="0" indent="508000" algn="l">
              <a:lnSpc>
                <a:spcPct val="150000"/>
              </a:lnSpc>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同学们还记得这个学期都学习过、实现过哪些智能农业系统吗？</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2" name="图片 1" descr="20190621小学版人物集合-小飞_26"/>
          <p:cNvPicPr>
            <a:picLocks noChangeAspect="1"/>
          </p:cNvPicPr>
          <p:nvPr/>
        </p:nvPicPr>
        <p:blipFill>
          <a:blip r:embed="rId1"/>
          <a:stretch>
            <a:fillRect/>
          </a:stretch>
        </p:blipFill>
        <p:spPr>
          <a:xfrm>
            <a:off x="5909945" y="4267200"/>
            <a:ext cx="1086485" cy="1506855"/>
          </a:xfrm>
          <a:prstGeom prst="rect">
            <a:avLst/>
          </a:prstGeom>
        </p:spPr>
      </p:pic>
      <p:sp>
        <p:nvSpPr>
          <p:cNvPr id="6" name="文本框 5"/>
          <p:cNvSpPr txBox="1"/>
          <p:nvPr/>
        </p:nvSpPr>
        <p:spPr>
          <a:xfrm>
            <a:off x="996950" y="1712595"/>
            <a:ext cx="1097280" cy="460375"/>
          </a:xfrm>
          <a:prstGeom prst="rect">
            <a:avLst/>
          </a:prstGeom>
          <a:noFill/>
        </p:spPr>
        <p:txBody>
          <a:bodyPr wrap="none" rtlCol="0">
            <a:spAutoFit/>
          </a:bodyPr>
          <a:p>
            <a:pPr algn="l"/>
            <a:r>
              <a:rPr lang="zh-CN" altLang="en-US" sz="2400">
                <a:solidFill>
                  <a:srgbClr val="1F3964"/>
                </a:solidFill>
                <a:latin typeface="思源黑体 CN Normal" panose="020B0400000000000000" charset="-122"/>
                <a:ea typeface="思源黑体 CN Normal" panose="020B0400000000000000" charset="-122"/>
              </a:rPr>
              <a:t>思考：</a:t>
            </a:r>
            <a:endParaRPr lang="zh-CN" altLang="en-US" sz="2400">
              <a:solidFill>
                <a:srgbClr val="1F3964"/>
              </a:solidFill>
              <a:latin typeface="思源黑体 CN Normal" panose="020B0400000000000000" charset="-122"/>
              <a:ea typeface="思源黑体 CN Normal" panose="020B0400000000000000" charset="-122"/>
            </a:endParaRPr>
          </a:p>
        </p:txBody>
      </p:sp>
      <p:sp>
        <p:nvSpPr>
          <p:cNvPr id="12" name="矩形标注 11"/>
          <p:cNvSpPr/>
          <p:nvPr/>
        </p:nvSpPr>
        <p:spPr>
          <a:xfrm flipH="1">
            <a:off x="996315" y="4267200"/>
            <a:ext cx="4662805" cy="896620"/>
          </a:xfrm>
          <a:prstGeom prst="wedgeRectCallout">
            <a:avLst>
              <a:gd name="adj1" fmla="val -55341"/>
              <a:gd name="adj2" fmla="val -21976"/>
            </a:avLst>
          </a:prstGeom>
          <a:solidFill>
            <a:srgbClr val="F5F0BA"/>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ctr" fontAlgn="auto">
              <a:lnSpc>
                <a:spcPct val="130000"/>
              </a:lnSpc>
              <a:extLst>
                <a:ext uri="{35155182-B16C-46BC-9424-99874614C6A1}">
                  <wpsdc:indentchars xmlns:wpsdc="http://www.wps.cn/officeDocument/2017/drawingmlCustomData" val="0" checksum="1138305165"/>
                </a:ext>
              </a:extLst>
            </a:pPr>
            <a:r>
              <a:rPr lang="zh-CN" altLang="en-US" sz="2200">
                <a:solidFill>
                  <a:schemeClr val="accent4">
                    <a:lumMod val="75000"/>
                  </a:schemeClr>
                </a:solidFill>
                <a:latin typeface="思源黑体 CN Medium" panose="020B0600000000000000" charset="-122"/>
                <a:ea typeface="思源黑体 CN Medium" panose="020B0600000000000000" charset="-122"/>
                <a:cs typeface="思源黑体 CN Medium" panose="020B0600000000000000" charset="-122"/>
              </a:rPr>
              <a:t>同学们知道是哪些智能农业系统</a:t>
            </a:r>
            <a:r>
              <a:rPr lang="zh-CN" altLang="en-US" sz="2200">
                <a:solidFill>
                  <a:schemeClr val="accent4">
                    <a:lumMod val="75000"/>
                  </a:schemeClr>
                </a:solidFill>
                <a:latin typeface="思源黑体 CN Medium" panose="020B0600000000000000" charset="-122"/>
                <a:ea typeface="思源黑体 CN Medium" panose="020B0600000000000000" charset="-122"/>
                <a:cs typeface="思源黑体 CN Medium" panose="020B0600000000000000" charset="-122"/>
              </a:rPr>
              <a:t>吗？</a:t>
            </a:r>
            <a:endParaRPr lang="zh-CN" altLang="en-US" sz="2200">
              <a:solidFill>
                <a:schemeClr val="accent4">
                  <a:lumMod val="75000"/>
                </a:schemeClr>
              </a:solidFill>
              <a:latin typeface="思源黑体 CN Medium" panose="020B0600000000000000" charset="-122"/>
              <a:ea typeface="思源黑体 CN Medium" panose="020B0600000000000000" charset="-122"/>
              <a:cs typeface="思源黑体 CN Medium" panose="020B0600000000000000" charset="-122"/>
            </a:endParaRPr>
          </a:p>
        </p:txBody>
      </p:sp>
      <p:pic>
        <p:nvPicPr>
          <p:cNvPr id="3" name="图片 2" descr="20190621小学版人物集合-轩轩_17"/>
          <p:cNvPicPr>
            <a:picLocks noChangeAspect="1"/>
          </p:cNvPicPr>
          <p:nvPr/>
        </p:nvPicPr>
        <p:blipFill>
          <a:blip r:embed="rId2"/>
          <a:stretch>
            <a:fillRect/>
          </a:stretch>
        </p:blipFill>
        <p:spPr>
          <a:xfrm>
            <a:off x="8006715" y="1990090"/>
            <a:ext cx="2486025" cy="2743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ID="2" presetClass="entr" presetSubtype="4"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ppt_x"/>
                                          </p:val>
                                        </p:tav>
                                        <p:tav tm="100000">
                                          <p:val>
                                            <p:strVal val="#ppt_x"/>
                                          </p:val>
                                        </p:tav>
                                      </p:tavLst>
                                    </p:anim>
                                    <p:anim calcmode="lin" valueType="num">
                                      <p:cBhvr additive="base">
                                        <p:cTn id="2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4" grpId="0" animBg="1"/>
      <p:bldP spid="12" grpId="0" bldLvl="0" animBg="1"/>
      <p:bldP spid="12"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人工智能技术</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4" name="矩形 3"/>
          <p:cNvSpPr/>
          <p:nvPr/>
        </p:nvSpPr>
        <p:spPr>
          <a:xfrm>
            <a:off x="1016000" y="1475105"/>
            <a:ext cx="10160000" cy="212153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二维码：</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通过Python将信息记录在二维码中，可以用于记录信息或者进行身份识别等，适用于实现溯源系统。</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2" name="图片 1" descr="qrcode"/>
          <p:cNvPicPr>
            <a:picLocks noChangeAspect="1"/>
          </p:cNvPicPr>
          <p:nvPr/>
        </p:nvPicPr>
        <p:blipFill>
          <a:blip r:embed="rId1"/>
          <a:stretch>
            <a:fillRect/>
          </a:stretch>
        </p:blipFill>
        <p:spPr>
          <a:xfrm>
            <a:off x="4905375" y="3921760"/>
            <a:ext cx="2381250" cy="23812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4" grpId="0" bldLvl="0" animBg="1"/>
      <p:bldP spid="4"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2867660" y="3014345"/>
            <a:ext cx="6456680" cy="829945"/>
          </a:xfrm>
          <a:prstGeom prst="rect">
            <a:avLst/>
          </a:prstGeom>
          <a:noFill/>
        </p:spPr>
        <p:txBody>
          <a:bodyPr wrap="square" rtlCol="0">
            <a:spAutoFit/>
          </a:bodyPr>
          <a:p>
            <a:pPr algn="ctr"/>
            <a:r>
              <a:rPr lang="zh-CN" altLang="en-US" sz="4800">
                <a:solidFill>
                  <a:schemeClr val="bg1"/>
                </a:solidFill>
                <a:latin typeface="思源黑体 CN Bold" panose="020B0800000000000000" charset="-122"/>
                <a:ea typeface="思源黑体 CN Bold" panose="020B0800000000000000" charset="-122"/>
              </a:rPr>
              <a:t>三、设计智能农业</a:t>
            </a:r>
            <a:r>
              <a:rPr lang="zh-CN" altLang="en-US" sz="4800">
                <a:solidFill>
                  <a:schemeClr val="bg1"/>
                </a:solidFill>
                <a:latin typeface="思源黑体 CN Bold" panose="020B0800000000000000" charset="-122"/>
                <a:ea typeface="思源黑体 CN Bold" panose="020B0800000000000000" charset="-122"/>
              </a:rPr>
              <a:t>系统</a:t>
            </a:r>
            <a:endParaRPr lang="zh-CN" altLang="en-US" sz="4800">
              <a:solidFill>
                <a:schemeClr val="bg1"/>
              </a:solidFill>
              <a:latin typeface="思源黑体 CN Bold" panose="020B0800000000000000" charset="-122"/>
              <a:ea typeface="思源黑体 CN Bold" panose="020B080000000000000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000"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设计一个智能农业系统</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4" name="矩形 3"/>
          <p:cNvSpPr/>
          <p:nvPr/>
        </p:nvSpPr>
        <p:spPr>
          <a:xfrm>
            <a:off x="1016000" y="1475105"/>
            <a:ext cx="10160000" cy="235585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在老师的指导下，同学们已经</a:t>
            </a: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在之前的课程中完成了智能温湿度控制系统、智能光照系统、防火防盗系统等等，并学习了智能小车和机械臂的控制方式。</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那么你们想过根据自己在生活中的所见所想，尝试设计一个智能农业系统来解决某一些问题吗？</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8" name="图片 7"/>
          <p:cNvPicPr>
            <a:picLocks noChangeAspect="1"/>
          </p:cNvPicPr>
          <p:nvPr/>
        </p:nvPicPr>
        <p:blipFill>
          <a:blip r:embed="rId1"/>
          <a:stretch>
            <a:fillRect/>
          </a:stretch>
        </p:blipFill>
        <p:spPr>
          <a:xfrm>
            <a:off x="8347710" y="4184650"/>
            <a:ext cx="3240405" cy="2160270"/>
          </a:xfrm>
          <a:prstGeom prst="rect">
            <a:avLst/>
          </a:prstGeom>
        </p:spPr>
      </p:pic>
      <p:pic>
        <p:nvPicPr>
          <p:cNvPr id="9" name="图片 8"/>
          <p:cNvPicPr>
            <a:picLocks noChangeAspect="1"/>
          </p:cNvPicPr>
          <p:nvPr/>
        </p:nvPicPr>
        <p:blipFill>
          <a:blip r:embed="rId1"/>
          <a:stretch>
            <a:fillRect/>
          </a:stretch>
        </p:blipFill>
        <p:spPr>
          <a:xfrm>
            <a:off x="604520" y="4184650"/>
            <a:ext cx="3239770" cy="2160270"/>
          </a:xfrm>
          <a:prstGeom prst="rect">
            <a:avLst/>
          </a:prstGeom>
        </p:spPr>
      </p:pic>
      <p:pic>
        <p:nvPicPr>
          <p:cNvPr id="2" name="图片 1"/>
          <p:cNvPicPr>
            <a:picLocks noChangeAspect="1"/>
          </p:cNvPicPr>
          <p:nvPr/>
        </p:nvPicPr>
        <p:blipFill>
          <a:blip r:embed="rId2"/>
          <a:stretch>
            <a:fillRect/>
          </a:stretch>
        </p:blipFill>
        <p:spPr>
          <a:xfrm>
            <a:off x="7981315" y="4184650"/>
            <a:ext cx="2827655" cy="1885315"/>
          </a:xfrm>
          <a:prstGeom prst="rect">
            <a:avLst/>
          </a:prstGeom>
        </p:spPr>
      </p:pic>
      <p:pic>
        <p:nvPicPr>
          <p:cNvPr id="3" name="图片 2"/>
          <p:cNvPicPr>
            <a:picLocks noChangeAspect="1"/>
          </p:cNvPicPr>
          <p:nvPr/>
        </p:nvPicPr>
        <p:blipFill>
          <a:blip r:embed="rId3"/>
          <a:stretch>
            <a:fillRect/>
          </a:stretch>
        </p:blipFill>
        <p:spPr>
          <a:xfrm>
            <a:off x="4457700" y="4184650"/>
            <a:ext cx="3378835" cy="1885315"/>
          </a:xfrm>
          <a:prstGeom prst="rect">
            <a:avLst/>
          </a:prstGeom>
        </p:spPr>
      </p:pic>
      <p:pic>
        <p:nvPicPr>
          <p:cNvPr id="6" name="图片 5"/>
          <p:cNvPicPr>
            <a:picLocks noChangeAspect="1"/>
          </p:cNvPicPr>
          <p:nvPr/>
        </p:nvPicPr>
        <p:blipFill>
          <a:blip r:embed="rId4"/>
          <a:stretch>
            <a:fillRect/>
          </a:stretch>
        </p:blipFill>
        <p:spPr>
          <a:xfrm>
            <a:off x="1485900" y="4204335"/>
            <a:ext cx="2827020" cy="18853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4" grpId="0" bldLvl="0" animBg="1"/>
      <p:bldP spid="4"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设计一个智能农业系统</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4" name="矩形 3"/>
          <p:cNvSpPr/>
          <p:nvPr/>
        </p:nvSpPr>
        <p:spPr>
          <a:xfrm>
            <a:off x="1016000" y="1475105"/>
            <a:ext cx="10160000" cy="198755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比如在环境监测中，同学们能不能设计一个安装在温室大棚里面的系统，除了能够根据实时的温度、湿度、光照进行相关的环境调节外，还能防止老鼠、小偷到大棚里的系统呢？</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2" name="图片 1"/>
          <p:cNvPicPr>
            <a:picLocks noChangeAspect="1"/>
          </p:cNvPicPr>
          <p:nvPr/>
        </p:nvPicPr>
        <p:blipFill>
          <a:blip r:embed="rId1"/>
          <a:stretch>
            <a:fillRect/>
          </a:stretch>
        </p:blipFill>
        <p:spPr>
          <a:xfrm>
            <a:off x="4192588" y="3761105"/>
            <a:ext cx="3806825" cy="25380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4" grpId="0" bldLvl="0" animBg="1"/>
      <p:bldP spid="4"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设计一个智能农业系统</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155638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比如在采摘运输中，同学们能不能设计一个运用了机械臂、智能小车，同时又能用语音控制的智能采摘运输系统呢？</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4" name="图片 47"/>
          <p:cNvPicPr>
            <a:picLocks noChangeAspect="1"/>
          </p:cNvPicPr>
          <p:nvPr/>
        </p:nvPicPr>
        <p:blipFill>
          <a:blip r:embed="rId1"/>
          <a:stretch>
            <a:fillRect/>
          </a:stretch>
        </p:blipFill>
        <p:spPr>
          <a:xfrm>
            <a:off x="1534795" y="3860800"/>
            <a:ext cx="2135505" cy="2160270"/>
          </a:xfrm>
          <a:prstGeom prst="rect">
            <a:avLst/>
          </a:prstGeom>
          <a:noFill/>
          <a:ln w="9525">
            <a:noFill/>
          </a:ln>
        </p:spPr>
      </p:pic>
      <p:pic>
        <p:nvPicPr>
          <p:cNvPr id="6" name="图片 46"/>
          <p:cNvPicPr>
            <a:picLocks noChangeAspect="1"/>
          </p:cNvPicPr>
          <p:nvPr/>
        </p:nvPicPr>
        <p:blipFill>
          <a:blip r:embed="rId1"/>
          <a:stretch>
            <a:fillRect/>
          </a:stretch>
        </p:blipFill>
        <p:spPr>
          <a:xfrm>
            <a:off x="7495540" y="3860800"/>
            <a:ext cx="3162300" cy="2160270"/>
          </a:xfrm>
          <a:prstGeom prst="rect">
            <a:avLst/>
          </a:prstGeom>
          <a:noFill/>
          <a:ln w="9525">
            <a:noFill/>
          </a:ln>
        </p:spPr>
      </p:pic>
      <p:pic>
        <p:nvPicPr>
          <p:cNvPr id="9" name="图片 8"/>
          <p:cNvPicPr>
            <a:picLocks noChangeAspect="1"/>
          </p:cNvPicPr>
          <p:nvPr/>
        </p:nvPicPr>
        <p:blipFill>
          <a:blip r:embed="rId1">
            <a:clrChange>
              <a:clrFrom>
                <a:srgbClr val="F6F6F6">
                  <a:alpha val="100000"/>
                </a:srgbClr>
              </a:clrFrom>
              <a:clrTo>
                <a:srgbClr val="F6F6F6">
                  <a:alpha val="100000"/>
                  <a:alpha val="0"/>
                </a:srgbClr>
              </a:clrTo>
            </a:clrChange>
          </a:blip>
          <a:stretch>
            <a:fillRect/>
          </a:stretch>
        </p:blipFill>
        <p:spPr>
          <a:xfrm>
            <a:off x="4502785" y="2898140"/>
            <a:ext cx="2160270" cy="2160270"/>
          </a:xfrm>
          <a:prstGeom prst="rect">
            <a:avLst/>
          </a:prstGeom>
        </p:spPr>
      </p:pic>
      <p:pic>
        <p:nvPicPr>
          <p:cNvPr id="2" name="图片 47"/>
          <p:cNvPicPr>
            <a:picLocks noChangeAspect="1"/>
          </p:cNvPicPr>
          <p:nvPr/>
        </p:nvPicPr>
        <p:blipFill>
          <a:blip r:embed="rId2"/>
          <a:stretch>
            <a:fillRect/>
          </a:stretch>
        </p:blipFill>
        <p:spPr>
          <a:xfrm>
            <a:off x="1570355" y="3451225"/>
            <a:ext cx="2694305" cy="2726055"/>
          </a:xfrm>
          <a:prstGeom prst="rect">
            <a:avLst/>
          </a:prstGeom>
          <a:noFill/>
          <a:ln w="9525">
            <a:noFill/>
          </a:ln>
        </p:spPr>
      </p:pic>
      <p:pic>
        <p:nvPicPr>
          <p:cNvPr id="7" name="图片 46"/>
          <p:cNvPicPr>
            <a:picLocks noChangeAspect="1"/>
          </p:cNvPicPr>
          <p:nvPr/>
        </p:nvPicPr>
        <p:blipFill>
          <a:blip r:embed="rId3"/>
          <a:stretch>
            <a:fillRect/>
          </a:stretch>
        </p:blipFill>
        <p:spPr>
          <a:xfrm>
            <a:off x="7403465" y="3733800"/>
            <a:ext cx="3162300" cy="2160270"/>
          </a:xfrm>
          <a:prstGeom prst="rect">
            <a:avLst/>
          </a:prstGeom>
          <a:noFill/>
          <a:ln w="9525">
            <a:noFill/>
          </a:ln>
        </p:spPr>
      </p:pic>
      <p:sp>
        <p:nvSpPr>
          <p:cNvPr id="10" name="右箭头 9"/>
          <p:cNvSpPr/>
          <p:nvPr/>
        </p:nvSpPr>
        <p:spPr>
          <a:xfrm>
            <a:off x="4577080" y="4911725"/>
            <a:ext cx="2159000" cy="379730"/>
          </a:xfrm>
          <a:prstGeom prst="rightArrow">
            <a:avLst>
              <a:gd name="adj1" fmla="val 19397"/>
              <a:gd name="adj2" fmla="val 50000"/>
            </a:avLst>
          </a:prstGeom>
          <a:solidFill>
            <a:srgbClr val="EEA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1" name="图片 10"/>
          <p:cNvPicPr>
            <a:picLocks noChangeAspect="1"/>
          </p:cNvPicPr>
          <p:nvPr/>
        </p:nvPicPr>
        <p:blipFill>
          <a:blip r:embed="rId4">
            <a:clrChange>
              <a:clrFrom>
                <a:srgbClr val="F6F6F6">
                  <a:alpha val="100000"/>
                </a:srgbClr>
              </a:clrFrom>
              <a:clrTo>
                <a:srgbClr val="F6F6F6">
                  <a:alpha val="100000"/>
                  <a:alpha val="0"/>
                </a:srgbClr>
              </a:clrTo>
            </a:clrChange>
          </a:blip>
          <a:stretch>
            <a:fillRect/>
          </a:stretch>
        </p:blipFill>
        <p:spPr>
          <a:xfrm>
            <a:off x="5106670" y="3877310"/>
            <a:ext cx="1034415" cy="10344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0-#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0-#ppt_w/2"/>
                                          </p:val>
                                        </p:tav>
                                        <p:tav tm="100000">
                                          <p:val>
                                            <p:strVal val="#ppt_x"/>
                                          </p:val>
                                        </p:tav>
                                      </p:tavLst>
                                    </p:anim>
                                    <p:anim calcmode="lin" valueType="num">
                                      <p:cBhvr additive="base">
                                        <p:cTn id="23" dur="500" fill="hold"/>
                                        <p:tgtEl>
                                          <p:spTgt spid="10"/>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0-#ppt_w/2"/>
                                          </p:val>
                                        </p:tav>
                                        <p:tav tm="100000">
                                          <p:val>
                                            <p:strVal val="#ppt_x"/>
                                          </p:val>
                                        </p:tav>
                                      </p:tavLst>
                                    </p:anim>
                                    <p:anim calcmode="lin" valueType="num">
                                      <p:cBhvr additive="base">
                                        <p:cTn id="2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3" grpId="0" bldLvl="0" animBg="1"/>
      <p:bldP spid="3" grpId="1" animBg="1"/>
      <p:bldP spid="10" grpId="0" bldLvl="0" animBg="1"/>
      <p:bldP spid="10"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设计一个</a:t>
            </a:r>
            <a:r>
              <a:rPr lang="zh-CN" altLang="en-US" sz="2400">
                <a:solidFill>
                  <a:srgbClr val="1F3964"/>
                </a:solidFill>
                <a:latin typeface="思源黑体 CN Normal" panose="020B0400000000000000" charset="-122"/>
                <a:ea typeface="思源黑体 CN Normal" panose="020B0400000000000000" charset="-122"/>
                <a:sym typeface="+mn-ea"/>
              </a:rPr>
              <a:t>智能农业</a:t>
            </a:r>
            <a:r>
              <a:rPr lang="zh-CN" altLang="en-US" sz="2400">
                <a:solidFill>
                  <a:srgbClr val="1F3964"/>
                </a:solidFill>
                <a:latin typeface="思源黑体 CN Normal" panose="020B0400000000000000" charset="-122"/>
                <a:ea typeface="思源黑体 CN Normal" panose="020B0400000000000000" charset="-122"/>
                <a:sym typeface="+mn-ea"/>
              </a:rPr>
              <a:t>系统</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4" name="矩形 3"/>
          <p:cNvSpPr/>
          <p:nvPr/>
        </p:nvSpPr>
        <p:spPr>
          <a:xfrm>
            <a:off x="1016635" y="1515745"/>
            <a:ext cx="10160000" cy="156845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在正式开始设计同学们自己的智能农业系统之前，我们还需要了解一下要设计一个系统，需要哪些步骤：</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grpSp>
        <p:nvGrpSpPr>
          <p:cNvPr id="3" name="组合 2"/>
          <p:cNvGrpSpPr/>
          <p:nvPr/>
        </p:nvGrpSpPr>
        <p:grpSpPr>
          <a:xfrm>
            <a:off x="4131027" y="3744595"/>
            <a:ext cx="3929946" cy="1926900"/>
            <a:chOff x="6105" y="6157"/>
            <a:chExt cx="5139" cy="2520"/>
          </a:xfrm>
        </p:grpSpPr>
        <p:sp>
          <p:nvSpPr>
            <p:cNvPr id="7" name="文本框 6"/>
            <p:cNvSpPr txBox="1"/>
            <p:nvPr/>
          </p:nvSpPr>
          <p:spPr>
            <a:xfrm>
              <a:off x="9398" y="7182"/>
              <a:ext cx="1846" cy="522"/>
            </a:xfrm>
            <a:prstGeom prst="rect">
              <a:avLst/>
            </a:prstGeom>
            <a:noFill/>
          </p:spPr>
          <p:txBody>
            <a:bodyPr wrap="square" rtlCol="0">
              <a:spAutoFit/>
            </a:bodyPr>
            <a:p>
              <a:r>
                <a:rPr lang="zh-CN" altLang="en-US" sz="2000">
                  <a:solidFill>
                    <a:schemeClr val="bg1">
                      <a:lumMod val="50000"/>
                    </a:schemeClr>
                  </a:solidFill>
                  <a:latin typeface="思源黑体 CN Light" panose="020B0300000000000000" charset="-122"/>
                  <a:ea typeface="思源黑体 CN Light" panose="020B0300000000000000" charset="-122"/>
                </a:rPr>
                <a:t>编程逻辑</a:t>
              </a:r>
              <a:endParaRPr lang="zh-CN" altLang="en-US" sz="2000">
                <a:solidFill>
                  <a:schemeClr val="bg1">
                    <a:lumMod val="50000"/>
                  </a:schemeClr>
                </a:solidFill>
                <a:latin typeface="思源黑体 CN Light" panose="020B0300000000000000" charset="-122"/>
                <a:ea typeface="思源黑体 CN Light" panose="020B0300000000000000" charset="-122"/>
              </a:endParaRPr>
            </a:p>
          </p:txBody>
        </p:sp>
        <p:sp>
          <p:nvSpPr>
            <p:cNvPr id="8" name="矩形 7"/>
            <p:cNvSpPr/>
            <p:nvPr/>
          </p:nvSpPr>
          <p:spPr>
            <a:xfrm flipH="1">
              <a:off x="8946" y="6320"/>
              <a:ext cx="120" cy="2338"/>
            </a:xfrm>
            <a:prstGeom prst="rect">
              <a:avLst/>
            </a:prstGeom>
            <a:solidFill>
              <a:srgbClr val="157CD3"/>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9398" y="6157"/>
              <a:ext cx="1846" cy="522"/>
            </a:xfrm>
            <a:prstGeom prst="rect">
              <a:avLst/>
            </a:prstGeom>
            <a:noFill/>
          </p:spPr>
          <p:txBody>
            <a:bodyPr wrap="square" rtlCol="0">
              <a:spAutoFit/>
            </a:bodyPr>
            <a:p>
              <a:r>
                <a:rPr lang="zh-CN" altLang="en-US" sz="2000">
                  <a:solidFill>
                    <a:schemeClr val="bg1">
                      <a:lumMod val="50000"/>
                    </a:schemeClr>
                  </a:solidFill>
                  <a:latin typeface="思源黑体 CN Light" panose="020B0300000000000000" charset="-122"/>
                  <a:ea typeface="思源黑体 CN Light" panose="020B0300000000000000" charset="-122"/>
                </a:rPr>
                <a:t>设计目标</a:t>
              </a:r>
              <a:endParaRPr lang="zh-CN" altLang="en-US" sz="2000">
                <a:solidFill>
                  <a:schemeClr val="bg1">
                    <a:lumMod val="50000"/>
                  </a:schemeClr>
                </a:solidFill>
                <a:latin typeface="思源黑体 CN Light" panose="020B0300000000000000" charset="-122"/>
                <a:ea typeface="思源黑体 CN Light" panose="020B0300000000000000" charset="-122"/>
              </a:endParaRPr>
            </a:p>
          </p:txBody>
        </p:sp>
        <p:sp>
          <p:nvSpPr>
            <p:cNvPr id="11" name="文本框 10"/>
            <p:cNvSpPr txBox="1"/>
            <p:nvPr/>
          </p:nvSpPr>
          <p:spPr>
            <a:xfrm>
              <a:off x="6105" y="7182"/>
              <a:ext cx="2679" cy="602"/>
            </a:xfrm>
            <a:prstGeom prst="rect">
              <a:avLst/>
            </a:prstGeom>
            <a:noFill/>
          </p:spPr>
          <p:txBody>
            <a:bodyPr wrap="square" rtlCol="0">
              <a:spAutoFit/>
            </a:bodyPr>
            <a:p>
              <a:pPr algn="ctr"/>
              <a:r>
                <a:rPr lang="zh-CN" altLang="en-US" sz="2400">
                  <a:solidFill>
                    <a:srgbClr val="157CD3"/>
                  </a:solidFill>
                  <a:latin typeface="思源黑体 CN Regular" panose="020B0500000000000000" charset="-122"/>
                  <a:ea typeface="思源黑体 CN Regular" panose="020B0500000000000000" charset="-122"/>
                  <a:sym typeface="+mn-ea"/>
                </a:rPr>
                <a:t>物联网系统</a:t>
              </a:r>
              <a:endParaRPr lang="zh-CN" altLang="en-US" sz="2400">
                <a:solidFill>
                  <a:srgbClr val="157CD3"/>
                </a:solidFill>
                <a:latin typeface="思源黑体 CN Regular" panose="020B0500000000000000" charset="-122"/>
                <a:ea typeface="思源黑体 CN Regular" panose="020B0500000000000000" charset="-122"/>
                <a:sym typeface="+mn-ea"/>
              </a:endParaRPr>
            </a:p>
          </p:txBody>
        </p:sp>
        <p:sp>
          <p:nvSpPr>
            <p:cNvPr id="2" name="文本框 1"/>
            <p:cNvSpPr txBox="1"/>
            <p:nvPr/>
          </p:nvSpPr>
          <p:spPr>
            <a:xfrm>
              <a:off x="9398" y="8155"/>
              <a:ext cx="1846" cy="522"/>
            </a:xfrm>
            <a:prstGeom prst="rect">
              <a:avLst/>
            </a:prstGeom>
            <a:noFill/>
          </p:spPr>
          <p:txBody>
            <a:bodyPr wrap="square" rtlCol="0">
              <a:spAutoFit/>
            </a:bodyPr>
            <a:p>
              <a:r>
                <a:rPr lang="zh-CN" altLang="en-US" sz="2000">
                  <a:solidFill>
                    <a:schemeClr val="bg1">
                      <a:lumMod val="50000"/>
                    </a:schemeClr>
                  </a:solidFill>
                  <a:latin typeface="思源黑体 CN Light" panose="020B0300000000000000" charset="-122"/>
                  <a:ea typeface="思源黑体 CN Light" panose="020B0300000000000000" charset="-122"/>
                </a:rPr>
                <a:t>开始编程</a:t>
              </a:r>
              <a:endParaRPr lang="zh-CN" altLang="en-US" sz="2000">
                <a:solidFill>
                  <a:schemeClr val="bg1">
                    <a:lumMod val="50000"/>
                  </a:schemeClr>
                </a:solidFill>
                <a:latin typeface="思源黑体 CN Light" panose="020B0300000000000000" charset="-122"/>
                <a:ea typeface="思源黑体 CN Light" panose="020B0300000000000000"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4" grpId="0" bldLvl="0" animBg="1"/>
      <p:bldP spid="4"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设计目标</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295592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首先请同学们思考以下问题：</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marL="342900" indent="508000" algn="l" fontAlgn="auto">
              <a:lnSpc>
                <a:spcPct val="150000"/>
              </a:lnSpc>
              <a:spcBef>
                <a:spcPts val="0"/>
              </a:spcBef>
              <a:buClr>
                <a:srgbClr val="FFC000"/>
              </a:buClr>
              <a:buSzTx/>
              <a:buFont typeface="Wingdings" panose="05000000000000000000" charset="0"/>
              <a:buChar char="Ø"/>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你想解决哪个方面（情景）的问题？</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marL="342900" indent="508000" algn="l" fontAlgn="auto">
              <a:lnSpc>
                <a:spcPct val="150000"/>
              </a:lnSpc>
              <a:spcBef>
                <a:spcPts val="0"/>
              </a:spcBef>
              <a:buClr>
                <a:srgbClr val="FFC000"/>
              </a:buClr>
              <a:buSzTx/>
              <a:buFont typeface="Wingdings" panose="05000000000000000000" charset="0"/>
              <a:buChar char="Ø"/>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你编写的程序将应用在哪个地方？</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marL="342900"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（农业环境监控？交通运输？物流仓储？）</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4" name="图片 3"/>
          <p:cNvPicPr>
            <a:picLocks noChangeAspect="1"/>
          </p:cNvPicPr>
          <p:nvPr/>
        </p:nvPicPr>
        <p:blipFill>
          <a:blip r:embed="rId1"/>
          <a:stretch>
            <a:fillRect/>
          </a:stretch>
        </p:blipFill>
        <p:spPr>
          <a:xfrm>
            <a:off x="4412298" y="4550410"/>
            <a:ext cx="3367405" cy="18954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 grpId="0" bldLvl="0" animBg="1"/>
      <p:bldP spid="3"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设计目标</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108902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ctr"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同学们都思考完之后，请将目标写在纸上。</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2" name="图片 1"/>
          <p:cNvPicPr>
            <a:picLocks noChangeAspect="1"/>
          </p:cNvPicPr>
          <p:nvPr/>
        </p:nvPicPr>
        <p:blipFill>
          <a:blip r:embed="rId1"/>
          <a:stretch>
            <a:fillRect/>
          </a:stretch>
        </p:blipFill>
        <p:spPr>
          <a:xfrm>
            <a:off x="3739198" y="3227070"/>
            <a:ext cx="4713605" cy="27882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3" grpId="0" bldLvl="0" animBg="1"/>
      <p:bldP spid="3"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编程逻辑</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240284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在想明白了设计系统的目标后，就可以开始思考怎么实现这个目标了：</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marL="342900" indent="508000" algn="l" fontAlgn="auto">
              <a:lnSpc>
                <a:spcPct val="150000"/>
              </a:lnSpc>
              <a:spcBef>
                <a:spcPts val="0"/>
              </a:spcBef>
              <a:buClr>
                <a:srgbClr val="FFC000"/>
              </a:buClr>
              <a:buSzTx/>
              <a:buFont typeface="Wingdings" panose="05000000000000000000" charset="0"/>
              <a:buChar char="Ø"/>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要收集哪些数据？要用到哪些传感器？</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marL="342900" indent="508000" algn="l" fontAlgn="auto">
              <a:lnSpc>
                <a:spcPct val="150000"/>
              </a:lnSpc>
              <a:spcBef>
                <a:spcPts val="0"/>
              </a:spcBef>
              <a:buClr>
                <a:srgbClr val="FFC000"/>
              </a:buClr>
              <a:buSzTx/>
              <a:buFont typeface="Wingdings" panose="05000000000000000000" charset="0"/>
              <a:buChar char="Ø"/>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要执行哪些操作？要用到哪些执行器？</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4" name="图片 3"/>
          <p:cNvPicPr>
            <a:picLocks noChangeAspect="1"/>
          </p:cNvPicPr>
          <p:nvPr/>
        </p:nvPicPr>
        <p:blipFill>
          <a:blip r:embed="rId1"/>
          <a:stretch>
            <a:fillRect/>
          </a:stretch>
        </p:blipFill>
        <p:spPr>
          <a:xfrm>
            <a:off x="4328795" y="4212590"/>
            <a:ext cx="3534203" cy="216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 grpId="0" bldLvl="0" animBg="1"/>
      <p:bldP spid="3"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编程逻辑</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108839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然后再根据这些想法绘制一个编程的流程图：</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cxnSp>
        <p:nvCxnSpPr>
          <p:cNvPr id="56" name="直接连接符 55"/>
          <p:cNvCxnSpPr>
            <a:stCxn id="10" idx="0"/>
            <a:endCxn id="50" idx="2"/>
          </p:cNvCxnSpPr>
          <p:nvPr/>
        </p:nvCxnSpPr>
        <p:spPr>
          <a:xfrm flipH="1" flipV="1">
            <a:off x="6216015" y="3139440"/>
            <a:ext cx="6350" cy="8699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flipV="1">
            <a:off x="5533390" y="5567680"/>
            <a:ext cx="1270" cy="137795"/>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 name="图片 1" descr="图片1"/>
          <p:cNvPicPr>
            <a:picLocks noChangeAspect="1"/>
          </p:cNvPicPr>
          <p:nvPr/>
        </p:nvPicPr>
        <p:blipFill>
          <a:blip r:embed="rId1"/>
          <a:stretch>
            <a:fillRect/>
          </a:stretch>
        </p:blipFill>
        <p:spPr>
          <a:xfrm>
            <a:off x="2979738" y="2668270"/>
            <a:ext cx="6232525" cy="39001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3" grpId="0" bldLvl="0" animBg="1"/>
      <p:bldP spid="3"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238818" y="3014028"/>
            <a:ext cx="5714365" cy="829945"/>
          </a:xfrm>
          <a:prstGeom prst="rect">
            <a:avLst/>
          </a:prstGeom>
          <a:noFill/>
        </p:spPr>
        <p:txBody>
          <a:bodyPr wrap="square" rtlCol="0">
            <a:spAutoFit/>
          </a:bodyPr>
          <a:p>
            <a:pPr algn="ctr"/>
            <a:r>
              <a:rPr lang="zh-CN" altLang="en-US" sz="4800">
                <a:solidFill>
                  <a:schemeClr val="bg1"/>
                </a:solidFill>
                <a:latin typeface="思源黑体 CN Bold" panose="020B0800000000000000" charset="-122"/>
                <a:ea typeface="思源黑体 CN Bold" panose="020B0800000000000000" charset="-122"/>
              </a:rPr>
              <a:t>一、了解智能</a:t>
            </a:r>
            <a:r>
              <a:rPr lang="zh-CN" altLang="en-US" sz="4800">
                <a:solidFill>
                  <a:schemeClr val="bg1"/>
                </a:solidFill>
                <a:latin typeface="思源黑体 CN Bold" panose="020B0800000000000000" charset="-122"/>
                <a:ea typeface="思源黑体 CN Bold" panose="020B0800000000000000" charset="-122"/>
              </a:rPr>
              <a:t>农业</a:t>
            </a:r>
            <a:endParaRPr lang="zh-CN" altLang="en-US" sz="4800">
              <a:solidFill>
                <a:schemeClr val="bg1"/>
              </a:solidFill>
              <a:latin typeface="思源黑体 CN Bold" panose="020B0800000000000000" charset="-122"/>
              <a:ea typeface="思源黑体 CN Bold" panose="020B0800000000000000"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000"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开始编程</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202184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在完成编程的流程图后，基本上我们编程的逻辑、思路都已经比较清晰了，这时同学们就可以按照自己的流程图，运用之前学到过的编程知识、技巧来实现自己设计的智能农业系统了！</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2" name="图片 1"/>
          <p:cNvPicPr>
            <a:picLocks noChangeAspect="1"/>
          </p:cNvPicPr>
          <p:nvPr/>
        </p:nvPicPr>
        <p:blipFill>
          <a:blip r:embed="rId1"/>
          <a:srcRect r="18692" b="13848"/>
          <a:stretch>
            <a:fillRect/>
          </a:stretch>
        </p:blipFill>
        <p:spPr>
          <a:xfrm>
            <a:off x="4267200" y="3821430"/>
            <a:ext cx="3657600" cy="25825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 grpId="0" bldLvl="0" animBg="1"/>
      <p:bldP spid="3"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课后分享&amp;思考</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238823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1.</a:t>
            </a:r>
            <a:r>
              <a:rPr lang="en-US" altLang="zh-CN"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 </a:t>
            </a: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和同学、朋友们分享自己设计的智能农业系统，共同解决实现系统中遇到的问题，并找到改善自己的系统的方法。</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2.</a:t>
            </a:r>
            <a:r>
              <a:rPr lang="en-US" altLang="zh-CN"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 </a:t>
            </a: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没有完成编程的同学，可以利用课后时间继续进行思考，争取下一节课继续完成编程。</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2" name="图片 1"/>
          <p:cNvPicPr>
            <a:picLocks noChangeAspect="1"/>
          </p:cNvPicPr>
          <p:nvPr/>
        </p:nvPicPr>
        <p:blipFill>
          <a:blip r:embed="rId1"/>
          <a:stretch>
            <a:fillRect/>
          </a:stretch>
        </p:blipFill>
        <p:spPr>
          <a:xfrm>
            <a:off x="4348163" y="4067175"/>
            <a:ext cx="3495675" cy="2316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 grpId="0" bldLvl="0" animBg="1"/>
      <p:bldP spid="3"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2954020" y="3014345"/>
            <a:ext cx="6283960" cy="829945"/>
          </a:xfrm>
          <a:prstGeom prst="rect">
            <a:avLst/>
          </a:prstGeom>
          <a:noFill/>
        </p:spPr>
        <p:txBody>
          <a:bodyPr wrap="square" rtlCol="0">
            <a:spAutoFit/>
          </a:bodyPr>
          <a:p>
            <a:pPr algn="ctr"/>
            <a:r>
              <a:rPr lang="zh-CN" altLang="en-US" sz="4800">
                <a:solidFill>
                  <a:srgbClr val="157CD3"/>
                </a:solidFill>
                <a:latin typeface="思源黑体 CN Bold" panose="020B0800000000000000" charset="-122"/>
                <a:ea typeface="思源黑体 CN Bold" panose="020B0800000000000000" charset="-122"/>
              </a:rPr>
              <a:t>感谢您的聆听</a:t>
            </a:r>
            <a:endParaRPr lang="zh-CN" altLang="en-US" sz="4800">
              <a:solidFill>
                <a:srgbClr val="157CD3"/>
              </a:solidFill>
              <a:latin typeface="思源黑体 CN Bold" panose="020B0800000000000000" charset="-122"/>
              <a:ea typeface="思源黑体 CN Bold" panose="020B0800000000000000" charset="-122"/>
            </a:endParaRPr>
          </a:p>
        </p:txBody>
      </p:sp>
      <p:pic>
        <p:nvPicPr>
          <p:cNvPr id="2" name="图片 1" descr="第二章-第二节"/>
          <p:cNvPicPr>
            <a:picLocks noChangeAspect="1"/>
          </p:cNvPicPr>
          <p:nvPr/>
        </p:nvPicPr>
        <p:blipFill>
          <a:blip r:embed="rId1"/>
          <a:stretch>
            <a:fillRect/>
          </a:stretch>
        </p:blipFill>
        <p:spPr>
          <a:xfrm>
            <a:off x="4665980" y="3551555"/>
            <a:ext cx="3169285" cy="3306445"/>
          </a:xfrm>
          <a:prstGeom prst="rect">
            <a:avLst/>
          </a:prstGeom>
          <a:effectLst>
            <a:outerShdw blurRad="50800" dist="38100" dir="2700000" algn="tl" rotWithShape="0">
              <a:prstClr val="black">
                <a:alpha val="40000"/>
              </a:prstClr>
            </a:outerShdw>
          </a:effectLst>
        </p:spPr>
      </p:pic>
      <p:pic>
        <p:nvPicPr>
          <p:cNvPr id="4" name="图片 3" descr="第二章-第二节"/>
          <p:cNvPicPr>
            <a:picLocks noChangeAspect="1"/>
          </p:cNvPicPr>
          <p:nvPr/>
        </p:nvPicPr>
        <p:blipFill>
          <a:blip r:embed="rId2"/>
          <a:stretch>
            <a:fillRect/>
          </a:stretch>
        </p:blipFill>
        <p:spPr>
          <a:xfrm>
            <a:off x="4792980" y="3585845"/>
            <a:ext cx="3169285" cy="3306445"/>
          </a:xfrm>
          <a:prstGeom prst="rect">
            <a:avLst/>
          </a:prstGeom>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1"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智能农业</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161353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这个学期我们学习过很多和智能农业有关的知识，现在我们一起来回顾一下什么是智能农业。</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4" name="图片 3"/>
          <p:cNvPicPr>
            <a:picLocks noChangeAspect="1"/>
          </p:cNvPicPr>
          <p:nvPr/>
        </p:nvPicPr>
        <p:blipFill>
          <a:blip r:embed="rId1"/>
          <a:stretch>
            <a:fillRect/>
          </a:stretch>
        </p:blipFill>
        <p:spPr>
          <a:xfrm>
            <a:off x="3644265" y="3231515"/>
            <a:ext cx="4903470" cy="32416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bldLvl="0" animBg="1"/>
      <p:bldP spid="3"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智能农业</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206756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智能农业是指将物联网技术、专家们的智慧与经验结合到传统农业中，实现农业生产的智能感知、智能预警、智能决策、智能分析、专家指导等等。发展程度比较高的智能农业系统还包括了溯源系统等与农产品销售有关的内容。</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8" name="右箭头 7"/>
          <p:cNvSpPr/>
          <p:nvPr/>
        </p:nvSpPr>
        <p:spPr>
          <a:xfrm>
            <a:off x="3983990" y="4827905"/>
            <a:ext cx="568960" cy="3435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右箭头 9"/>
          <p:cNvSpPr/>
          <p:nvPr/>
        </p:nvSpPr>
        <p:spPr>
          <a:xfrm>
            <a:off x="7014210" y="4827905"/>
            <a:ext cx="568960" cy="3435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p:cNvPicPr>
            <a:picLocks noChangeAspect="1"/>
          </p:cNvPicPr>
          <p:nvPr/>
        </p:nvPicPr>
        <p:blipFill>
          <a:blip r:embed="rId1"/>
          <a:stretch>
            <a:fillRect/>
          </a:stretch>
        </p:blipFill>
        <p:spPr>
          <a:xfrm>
            <a:off x="1326515" y="3919855"/>
            <a:ext cx="2524760" cy="2160270"/>
          </a:xfrm>
          <a:prstGeom prst="rect">
            <a:avLst/>
          </a:prstGeom>
        </p:spPr>
      </p:pic>
      <p:pic>
        <p:nvPicPr>
          <p:cNvPr id="11" name="图片 10"/>
          <p:cNvPicPr>
            <a:picLocks noChangeAspect="1"/>
          </p:cNvPicPr>
          <p:nvPr/>
        </p:nvPicPr>
        <p:blipFill>
          <a:blip r:embed="rId2">
            <a:clrChange>
              <a:clrFrom>
                <a:srgbClr val="F5F5F5">
                  <a:alpha val="100000"/>
                </a:srgbClr>
              </a:clrFrom>
              <a:clrTo>
                <a:srgbClr val="F5F5F5">
                  <a:alpha val="100000"/>
                  <a:alpha val="0"/>
                </a:srgbClr>
              </a:clrTo>
            </a:clrChange>
          </a:blip>
          <a:stretch>
            <a:fillRect/>
          </a:stretch>
        </p:blipFill>
        <p:spPr>
          <a:xfrm>
            <a:off x="4685030" y="3919855"/>
            <a:ext cx="2159635" cy="2160270"/>
          </a:xfrm>
          <a:prstGeom prst="rect">
            <a:avLst/>
          </a:prstGeom>
        </p:spPr>
      </p:pic>
      <p:pic>
        <p:nvPicPr>
          <p:cNvPr id="12" name="图片 11"/>
          <p:cNvPicPr>
            <a:picLocks noChangeAspect="1"/>
          </p:cNvPicPr>
          <p:nvPr/>
        </p:nvPicPr>
        <p:blipFill>
          <a:blip r:embed="rId3"/>
          <a:stretch>
            <a:fillRect/>
          </a:stretch>
        </p:blipFill>
        <p:spPr>
          <a:xfrm>
            <a:off x="7752715" y="3919855"/>
            <a:ext cx="3223260" cy="21602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0-#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0-#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0-#ppt_w/2"/>
                                          </p:val>
                                        </p:tav>
                                        <p:tav tm="100000">
                                          <p:val>
                                            <p:strVal val="#ppt_x"/>
                                          </p:val>
                                        </p:tav>
                                      </p:tavLst>
                                    </p:anim>
                                    <p:anim calcmode="lin" valueType="num">
                                      <p:cBhvr additive="base">
                                        <p:cTn id="23" dur="500" fill="hold"/>
                                        <p:tgtEl>
                                          <p:spTgt spid="11"/>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0-#ppt_w/2"/>
                                          </p:val>
                                        </p:tav>
                                        <p:tav tm="100000">
                                          <p:val>
                                            <p:strVal val="#ppt_x"/>
                                          </p:val>
                                        </p:tav>
                                      </p:tavLst>
                                    </p:anim>
                                    <p:anim calcmode="lin" valueType="num">
                                      <p:cBhvr additive="base">
                                        <p:cTn id="28" dur="500" fill="hold"/>
                                        <p:tgtEl>
                                          <p:spTgt spid="8"/>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500" fill="hold"/>
                                        <p:tgtEl>
                                          <p:spTgt spid="5"/>
                                        </p:tgtEl>
                                        <p:attrNameLst>
                                          <p:attrName>ppt_x</p:attrName>
                                        </p:attrNameLst>
                                      </p:cBhvr>
                                      <p:tavLst>
                                        <p:tav tm="0">
                                          <p:val>
                                            <p:strVal val="0-#ppt_w/2"/>
                                          </p:val>
                                        </p:tav>
                                        <p:tav tm="100000">
                                          <p:val>
                                            <p:strVal val="#ppt_x"/>
                                          </p:val>
                                        </p:tav>
                                      </p:tavLst>
                                    </p:anim>
                                    <p:anim calcmode="lin" valueType="num">
                                      <p:cBhvr additive="base">
                                        <p:cTn id="33"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3" grpId="0" bldLvl="0" animBg="1"/>
      <p:bldP spid="3" grpId="1" animBg="1"/>
      <p:bldP spid="10" grpId="0" bldLvl="0" animBg="1"/>
      <p:bldP spid="10" grpId="1" animBg="1"/>
      <p:bldP spid="8" grpId="0" bldLvl="0" animBg="1"/>
      <p:bldP spid="8"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传感器和执行器</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163703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负责收集信息的传感器和负责执行任务的执行器，我们也学习了不少，现在我们也一起来回顾一下吧！</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2" name="图片 29"/>
          <p:cNvPicPr>
            <a:picLocks noChangeAspect="1"/>
          </p:cNvPicPr>
          <p:nvPr/>
        </p:nvPicPr>
        <p:blipFill>
          <a:blip r:embed="rId1"/>
          <a:srcRect t="4439" b="3882"/>
          <a:stretch>
            <a:fillRect/>
          </a:stretch>
        </p:blipFill>
        <p:spPr>
          <a:xfrm>
            <a:off x="2822258" y="3185795"/>
            <a:ext cx="6547485" cy="334899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par>
                          <p:cTn id="13" fill="hold">
                            <p:stCondLst>
                              <p:cond delay="1000"/>
                            </p:stCondLst>
                            <p:childTnLst>
                              <p:par>
                                <p:cTn id="14" presetID="14" presetClass="entr" presetSubtype="1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randombar(horizontal)">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bldLvl="0" animBg="1"/>
      <p:bldP spid="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网关节点</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4" name="矩形 3"/>
          <p:cNvSpPr/>
          <p:nvPr/>
        </p:nvSpPr>
        <p:spPr>
          <a:xfrm>
            <a:off x="1016000" y="1475105"/>
            <a:ext cx="10160000" cy="162179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网关节点是我们的电脑和普通节点之间的“桥梁”，只要我们成功连接了网关节点上的WiFi，那么网关节点就会自动连接上其它普通节点，为我们实现各种功能做好准备。</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3" name="图片 28"/>
          <p:cNvPicPr>
            <a:picLocks noChangeAspect="1"/>
          </p:cNvPicPr>
          <p:nvPr/>
        </p:nvPicPr>
        <p:blipFill>
          <a:blip r:embed="rId1"/>
          <a:srcRect t="5025" b="3344"/>
          <a:stretch>
            <a:fillRect/>
          </a:stretch>
        </p:blipFill>
        <p:spPr>
          <a:xfrm>
            <a:off x="2756535" y="3149600"/>
            <a:ext cx="6678930" cy="343408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4" grpId="0" bldLvl="0" animBg="1"/>
      <p:bldP spid="4"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普通节点</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4" name="矩形 3"/>
          <p:cNvSpPr/>
          <p:nvPr/>
        </p:nvSpPr>
        <p:spPr>
          <a:xfrm>
            <a:off x="1016000" y="1475105"/>
            <a:ext cx="10160000" cy="154940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普通节点是用于搭载各种传感器和执行器模块的平台，传感器和执行器模块只要直接放在磁吸接口上，就能自动完成连接、识别，然后通过电脑进行编程。</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2" name="图片 29"/>
          <p:cNvPicPr>
            <a:picLocks noChangeAspect="1"/>
          </p:cNvPicPr>
          <p:nvPr/>
        </p:nvPicPr>
        <p:blipFill>
          <a:blip r:embed="rId1"/>
          <a:srcRect t="4462" b="3342"/>
          <a:stretch>
            <a:fillRect/>
          </a:stretch>
        </p:blipFill>
        <p:spPr>
          <a:xfrm>
            <a:off x="2727960" y="3090545"/>
            <a:ext cx="6736080" cy="346456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4" grpId="0" bldLvl="0" animBg="1"/>
      <p:bldP spid="4" grpId="1" animBg="1"/>
    </p:bldLst>
  </p:timing>
</p:sld>
</file>

<file path=ppt/tags/tag1.xml><?xml version="1.0" encoding="utf-8"?>
<p:tagLst xmlns:p="http://schemas.openxmlformats.org/presentationml/2006/main">
  <p:tag name="PA" val="v4.0.0"/>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3011</Words>
  <PresentationFormat>宽屏</PresentationFormat>
  <Paragraphs>209</Paragraphs>
  <Slides>42</Slides>
  <Notes>0</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42</vt:i4>
      </vt:variant>
    </vt:vector>
  </HeadingPairs>
  <TitlesOfParts>
    <vt:vector size="61" baseType="lpstr">
      <vt:lpstr>Arial</vt:lpstr>
      <vt:lpstr>宋体</vt:lpstr>
      <vt:lpstr>Wingdings</vt:lpstr>
      <vt:lpstr>思源黑体 CN Medium</vt:lpstr>
      <vt:lpstr>思源黑体 CN Normal</vt:lpstr>
      <vt:lpstr>思源黑体 CN Light</vt:lpstr>
      <vt:lpstr>思源黑体 CN Bold</vt:lpstr>
      <vt:lpstr>Calibri</vt:lpstr>
      <vt:lpstr>微软雅黑</vt:lpstr>
      <vt:lpstr>Arial Unicode MS</vt:lpstr>
      <vt:lpstr>Calibri Light</vt:lpstr>
      <vt:lpstr>思源黑体 CN Regular</vt:lpstr>
      <vt:lpstr>Wingdings</vt:lpstr>
      <vt:lpstr>1_Office 主题</vt:lpstr>
      <vt:lpstr>Office 主题</vt:lpstr>
      <vt:lpstr>2_Office 主题</vt:lpstr>
      <vt:lpstr>3_Office 主题</vt:lpstr>
      <vt:lpstr>4_Office 主题</vt:lpstr>
      <vt:lpstr>5_Office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2020-07-07T09:27:00Z</dcterms:created>
  <dcterms:modified xsi:type="dcterms:W3CDTF">2021-10-18T06:34:43Z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2052-11.1.0.10938</vt:lpwstr>
  </property>
  <property fmtid="{D5CDD505-2E9C-101B-9397-08002B2CF9AE}" pid="3" name="ICV">
    <vt:lpwstr>799283F8329A4DAE8731E4801DC249B9</vt:lpwstr>
  </property>
</Properties>
</file>